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0" r:id="rId4"/>
    <p:sldId id="261" r:id="rId5"/>
    <p:sldId id="262" r:id="rId6"/>
    <p:sldId id="257" r:id="rId7"/>
    <p:sldId id="264" r:id="rId8"/>
    <p:sldId id="265" r:id="rId9"/>
    <p:sldId id="266" r:id="rId10"/>
    <p:sldId id="272" r:id="rId11"/>
    <p:sldId id="282" r:id="rId12"/>
    <p:sldId id="274" r:id="rId13"/>
    <p:sldId id="283" r:id="rId14"/>
    <p:sldId id="284" r:id="rId15"/>
    <p:sldId id="276" r:id="rId16"/>
    <p:sldId id="277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6" autoAdjust="0"/>
    <p:restoredTop sz="61884" autoAdjust="0"/>
  </p:normalViewPr>
  <p:slideViewPr>
    <p:cSldViewPr>
      <p:cViewPr varScale="1">
        <p:scale>
          <a:sx n="65" d="100"/>
          <a:sy n="65" d="100"/>
        </p:scale>
        <p:origin x="-196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epperuser\Desktop\LNG\Emprical%20results%20Ver3\Nymexpricefull08-08-200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spPr>
            <a:ln w="44450"/>
          </c:spPr>
          <c:marker>
            <c:symbol val="none"/>
          </c:marker>
          <c:cat>
            <c:numRef>
              <c:f>Sheet1!$O$2:$O$149</c:f>
              <c:numCache>
                <c:formatCode>mmm\-yy</c:formatCode>
                <c:ptCount val="148"/>
                <c:pt idx="0">
                  <c:v>39692</c:v>
                </c:pt>
                <c:pt idx="1">
                  <c:v>39722</c:v>
                </c:pt>
                <c:pt idx="2">
                  <c:v>39753</c:v>
                </c:pt>
                <c:pt idx="3">
                  <c:v>39783</c:v>
                </c:pt>
                <c:pt idx="4">
                  <c:v>39814</c:v>
                </c:pt>
                <c:pt idx="5">
                  <c:v>39845</c:v>
                </c:pt>
                <c:pt idx="6">
                  <c:v>39873</c:v>
                </c:pt>
                <c:pt idx="7">
                  <c:v>39904</c:v>
                </c:pt>
                <c:pt idx="8">
                  <c:v>39934</c:v>
                </c:pt>
                <c:pt idx="9">
                  <c:v>39965</c:v>
                </c:pt>
                <c:pt idx="10">
                  <c:v>39995</c:v>
                </c:pt>
                <c:pt idx="11">
                  <c:v>40026</c:v>
                </c:pt>
                <c:pt idx="12">
                  <c:v>40057</c:v>
                </c:pt>
                <c:pt idx="13">
                  <c:v>40087</c:v>
                </c:pt>
                <c:pt idx="14">
                  <c:v>40118</c:v>
                </c:pt>
                <c:pt idx="15">
                  <c:v>40148</c:v>
                </c:pt>
                <c:pt idx="16">
                  <c:v>40179</c:v>
                </c:pt>
                <c:pt idx="17">
                  <c:v>40210</c:v>
                </c:pt>
                <c:pt idx="18">
                  <c:v>40238</c:v>
                </c:pt>
                <c:pt idx="19">
                  <c:v>40269</c:v>
                </c:pt>
                <c:pt idx="20">
                  <c:v>40299</c:v>
                </c:pt>
                <c:pt idx="21">
                  <c:v>40330</c:v>
                </c:pt>
                <c:pt idx="22">
                  <c:v>40360</c:v>
                </c:pt>
                <c:pt idx="23">
                  <c:v>40391</c:v>
                </c:pt>
                <c:pt idx="24">
                  <c:v>40422</c:v>
                </c:pt>
                <c:pt idx="25">
                  <c:v>40452</c:v>
                </c:pt>
                <c:pt idx="26">
                  <c:v>40483</c:v>
                </c:pt>
                <c:pt idx="27">
                  <c:v>40513</c:v>
                </c:pt>
                <c:pt idx="28">
                  <c:v>40544</c:v>
                </c:pt>
                <c:pt idx="29">
                  <c:v>40575</c:v>
                </c:pt>
                <c:pt idx="30">
                  <c:v>40603</c:v>
                </c:pt>
                <c:pt idx="31">
                  <c:v>40634</c:v>
                </c:pt>
                <c:pt idx="32">
                  <c:v>40664</c:v>
                </c:pt>
                <c:pt idx="33">
                  <c:v>40695</c:v>
                </c:pt>
                <c:pt idx="34">
                  <c:v>40725</c:v>
                </c:pt>
                <c:pt idx="35">
                  <c:v>40756</c:v>
                </c:pt>
                <c:pt idx="36">
                  <c:v>40787</c:v>
                </c:pt>
                <c:pt idx="37">
                  <c:v>40817</c:v>
                </c:pt>
                <c:pt idx="38">
                  <c:v>40848</c:v>
                </c:pt>
                <c:pt idx="39">
                  <c:v>40878</c:v>
                </c:pt>
                <c:pt idx="40">
                  <c:v>40909</c:v>
                </c:pt>
                <c:pt idx="41">
                  <c:v>40940</c:v>
                </c:pt>
                <c:pt idx="42">
                  <c:v>40969</c:v>
                </c:pt>
                <c:pt idx="43">
                  <c:v>41000</c:v>
                </c:pt>
                <c:pt idx="44">
                  <c:v>41030</c:v>
                </c:pt>
                <c:pt idx="45">
                  <c:v>41061</c:v>
                </c:pt>
                <c:pt idx="46">
                  <c:v>41091</c:v>
                </c:pt>
                <c:pt idx="47">
                  <c:v>41122</c:v>
                </c:pt>
                <c:pt idx="48">
                  <c:v>41153</c:v>
                </c:pt>
                <c:pt idx="49">
                  <c:v>41183</c:v>
                </c:pt>
                <c:pt idx="50">
                  <c:v>41214</c:v>
                </c:pt>
                <c:pt idx="51">
                  <c:v>41244</c:v>
                </c:pt>
                <c:pt idx="52">
                  <c:v>41275</c:v>
                </c:pt>
                <c:pt idx="53">
                  <c:v>41306</c:v>
                </c:pt>
                <c:pt idx="54">
                  <c:v>41334</c:v>
                </c:pt>
                <c:pt idx="55">
                  <c:v>41365</c:v>
                </c:pt>
                <c:pt idx="56">
                  <c:v>41395</c:v>
                </c:pt>
                <c:pt idx="57">
                  <c:v>41426</c:v>
                </c:pt>
                <c:pt idx="58">
                  <c:v>41456</c:v>
                </c:pt>
                <c:pt idx="59">
                  <c:v>41487</c:v>
                </c:pt>
                <c:pt idx="60">
                  <c:v>41518</c:v>
                </c:pt>
                <c:pt idx="61">
                  <c:v>41548</c:v>
                </c:pt>
                <c:pt idx="62">
                  <c:v>41579</c:v>
                </c:pt>
                <c:pt idx="63">
                  <c:v>41609</c:v>
                </c:pt>
                <c:pt idx="64">
                  <c:v>41640</c:v>
                </c:pt>
                <c:pt idx="65">
                  <c:v>41671</c:v>
                </c:pt>
                <c:pt idx="66">
                  <c:v>41699</c:v>
                </c:pt>
                <c:pt idx="67">
                  <c:v>41730</c:v>
                </c:pt>
                <c:pt idx="68">
                  <c:v>41760</c:v>
                </c:pt>
                <c:pt idx="69">
                  <c:v>41791</c:v>
                </c:pt>
                <c:pt idx="70">
                  <c:v>41821</c:v>
                </c:pt>
                <c:pt idx="71">
                  <c:v>41852</c:v>
                </c:pt>
                <c:pt idx="72">
                  <c:v>41883</c:v>
                </c:pt>
                <c:pt idx="73">
                  <c:v>41913</c:v>
                </c:pt>
                <c:pt idx="74">
                  <c:v>41944</c:v>
                </c:pt>
                <c:pt idx="75">
                  <c:v>41974</c:v>
                </c:pt>
                <c:pt idx="76">
                  <c:v>42005</c:v>
                </c:pt>
                <c:pt idx="77">
                  <c:v>42036</c:v>
                </c:pt>
                <c:pt idx="78">
                  <c:v>42064</c:v>
                </c:pt>
                <c:pt idx="79">
                  <c:v>42095</c:v>
                </c:pt>
                <c:pt idx="80">
                  <c:v>42125</c:v>
                </c:pt>
                <c:pt idx="81">
                  <c:v>42156</c:v>
                </c:pt>
                <c:pt idx="82">
                  <c:v>42186</c:v>
                </c:pt>
                <c:pt idx="83">
                  <c:v>42217</c:v>
                </c:pt>
                <c:pt idx="84">
                  <c:v>42248</c:v>
                </c:pt>
                <c:pt idx="85">
                  <c:v>42278</c:v>
                </c:pt>
                <c:pt idx="86">
                  <c:v>42309</c:v>
                </c:pt>
                <c:pt idx="87">
                  <c:v>42339</c:v>
                </c:pt>
                <c:pt idx="88">
                  <c:v>42370</c:v>
                </c:pt>
                <c:pt idx="89">
                  <c:v>42401</c:v>
                </c:pt>
                <c:pt idx="90">
                  <c:v>42430</c:v>
                </c:pt>
                <c:pt idx="91">
                  <c:v>42461</c:v>
                </c:pt>
                <c:pt idx="92">
                  <c:v>42491</c:v>
                </c:pt>
                <c:pt idx="93">
                  <c:v>42522</c:v>
                </c:pt>
                <c:pt idx="94">
                  <c:v>42552</c:v>
                </c:pt>
                <c:pt idx="95">
                  <c:v>42583</c:v>
                </c:pt>
                <c:pt idx="96">
                  <c:v>42614</c:v>
                </c:pt>
                <c:pt idx="97">
                  <c:v>42644</c:v>
                </c:pt>
                <c:pt idx="98">
                  <c:v>42675</c:v>
                </c:pt>
                <c:pt idx="99">
                  <c:v>42705</c:v>
                </c:pt>
                <c:pt idx="100">
                  <c:v>42736</c:v>
                </c:pt>
                <c:pt idx="101">
                  <c:v>42767</c:v>
                </c:pt>
                <c:pt idx="102">
                  <c:v>42795</c:v>
                </c:pt>
                <c:pt idx="103">
                  <c:v>42826</c:v>
                </c:pt>
                <c:pt idx="104">
                  <c:v>42856</c:v>
                </c:pt>
                <c:pt idx="105">
                  <c:v>42887</c:v>
                </c:pt>
                <c:pt idx="106">
                  <c:v>42917</c:v>
                </c:pt>
                <c:pt idx="107">
                  <c:v>42948</c:v>
                </c:pt>
                <c:pt idx="108">
                  <c:v>42979</c:v>
                </c:pt>
                <c:pt idx="109">
                  <c:v>43009</c:v>
                </c:pt>
                <c:pt idx="110">
                  <c:v>43040</c:v>
                </c:pt>
                <c:pt idx="111">
                  <c:v>43070</c:v>
                </c:pt>
                <c:pt idx="112">
                  <c:v>43101</c:v>
                </c:pt>
                <c:pt idx="113">
                  <c:v>43132</c:v>
                </c:pt>
                <c:pt idx="114">
                  <c:v>43160</c:v>
                </c:pt>
                <c:pt idx="115">
                  <c:v>43191</c:v>
                </c:pt>
                <c:pt idx="116">
                  <c:v>43221</c:v>
                </c:pt>
                <c:pt idx="117">
                  <c:v>43252</c:v>
                </c:pt>
                <c:pt idx="118">
                  <c:v>43282</c:v>
                </c:pt>
                <c:pt idx="119">
                  <c:v>43313</c:v>
                </c:pt>
                <c:pt idx="120">
                  <c:v>43344</c:v>
                </c:pt>
                <c:pt idx="121">
                  <c:v>43374</c:v>
                </c:pt>
                <c:pt idx="122">
                  <c:v>43405</c:v>
                </c:pt>
                <c:pt idx="123">
                  <c:v>43435</c:v>
                </c:pt>
                <c:pt idx="124">
                  <c:v>43466</c:v>
                </c:pt>
                <c:pt idx="125">
                  <c:v>43497</c:v>
                </c:pt>
                <c:pt idx="126">
                  <c:v>43525</c:v>
                </c:pt>
                <c:pt idx="127">
                  <c:v>43556</c:v>
                </c:pt>
                <c:pt idx="128">
                  <c:v>43586</c:v>
                </c:pt>
                <c:pt idx="129">
                  <c:v>43617</c:v>
                </c:pt>
                <c:pt idx="130">
                  <c:v>43647</c:v>
                </c:pt>
                <c:pt idx="131">
                  <c:v>43678</c:v>
                </c:pt>
                <c:pt idx="132">
                  <c:v>43709</c:v>
                </c:pt>
                <c:pt idx="133">
                  <c:v>43739</c:v>
                </c:pt>
                <c:pt idx="134">
                  <c:v>43770</c:v>
                </c:pt>
                <c:pt idx="135">
                  <c:v>43800</c:v>
                </c:pt>
                <c:pt idx="136">
                  <c:v>43831</c:v>
                </c:pt>
                <c:pt idx="137">
                  <c:v>43862</c:v>
                </c:pt>
                <c:pt idx="138">
                  <c:v>43891</c:v>
                </c:pt>
                <c:pt idx="139">
                  <c:v>43922</c:v>
                </c:pt>
                <c:pt idx="140">
                  <c:v>43952</c:v>
                </c:pt>
                <c:pt idx="141">
                  <c:v>43983</c:v>
                </c:pt>
                <c:pt idx="142">
                  <c:v>44013</c:v>
                </c:pt>
                <c:pt idx="143">
                  <c:v>44044</c:v>
                </c:pt>
                <c:pt idx="144">
                  <c:v>44075</c:v>
                </c:pt>
                <c:pt idx="145">
                  <c:v>44105</c:v>
                </c:pt>
                <c:pt idx="146">
                  <c:v>44136</c:v>
                </c:pt>
                <c:pt idx="147">
                  <c:v>44166</c:v>
                </c:pt>
              </c:numCache>
            </c:numRef>
          </c:cat>
          <c:val>
            <c:numRef>
              <c:f>Sheet1!$P$2:$P$149</c:f>
              <c:numCache>
                <c:formatCode>General</c:formatCode>
                <c:ptCount val="148"/>
                <c:pt idx="0">
                  <c:v>8.2479999999999993</c:v>
                </c:pt>
                <c:pt idx="1">
                  <c:v>8.33</c:v>
                </c:pt>
                <c:pt idx="2">
                  <c:v>8.7080000000000002</c:v>
                </c:pt>
                <c:pt idx="3">
                  <c:v>9.1260000000000012</c:v>
                </c:pt>
                <c:pt idx="4">
                  <c:v>9.3760000000000048</c:v>
                </c:pt>
                <c:pt idx="5">
                  <c:v>9.3960000000000008</c:v>
                </c:pt>
                <c:pt idx="6">
                  <c:v>9.266</c:v>
                </c:pt>
                <c:pt idx="7">
                  <c:v>8.7910000000000004</c:v>
                </c:pt>
                <c:pt idx="8">
                  <c:v>8.7730000000000015</c:v>
                </c:pt>
                <c:pt idx="9">
                  <c:v>8.8700000000000028</c:v>
                </c:pt>
                <c:pt idx="10">
                  <c:v>8.9750000000000068</c:v>
                </c:pt>
                <c:pt idx="11">
                  <c:v>9.0400000000000009</c:v>
                </c:pt>
                <c:pt idx="12">
                  <c:v>9.0750000000000028</c:v>
                </c:pt>
                <c:pt idx="13">
                  <c:v>9.16</c:v>
                </c:pt>
                <c:pt idx="14">
                  <c:v>9.4950000000000028</c:v>
                </c:pt>
                <c:pt idx="15">
                  <c:v>9.89</c:v>
                </c:pt>
                <c:pt idx="16">
                  <c:v>10.135</c:v>
                </c:pt>
                <c:pt idx="17">
                  <c:v>10.095000000000002</c:v>
                </c:pt>
                <c:pt idx="18">
                  <c:v>9.8550000000000448</c:v>
                </c:pt>
                <c:pt idx="19">
                  <c:v>8.74</c:v>
                </c:pt>
                <c:pt idx="20">
                  <c:v>8.6349999999999998</c:v>
                </c:pt>
                <c:pt idx="21">
                  <c:v>8.7050000000000001</c:v>
                </c:pt>
                <c:pt idx="22">
                  <c:v>8.8000000000000007</c:v>
                </c:pt>
                <c:pt idx="23">
                  <c:v>8.8700000000000028</c:v>
                </c:pt>
                <c:pt idx="24">
                  <c:v>8.8950000000000067</c:v>
                </c:pt>
                <c:pt idx="25">
                  <c:v>8.98</c:v>
                </c:pt>
                <c:pt idx="26">
                  <c:v>9.2800000000000011</c:v>
                </c:pt>
                <c:pt idx="27">
                  <c:v>9.64</c:v>
                </c:pt>
                <c:pt idx="28">
                  <c:v>9.8700000000000028</c:v>
                </c:pt>
                <c:pt idx="29">
                  <c:v>9.8550000000000448</c:v>
                </c:pt>
                <c:pt idx="30">
                  <c:v>9.6</c:v>
                </c:pt>
                <c:pt idx="31">
                  <c:v>8.4500000000000028</c:v>
                </c:pt>
                <c:pt idx="32">
                  <c:v>8.3700000000000028</c:v>
                </c:pt>
                <c:pt idx="33">
                  <c:v>8.4450000000000003</c:v>
                </c:pt>
                <c:pt idx="34">
                  <c:v>8.5400000000000009</c:v>
                </c:pt>
                <c:pt idx="35">
                  <c:v>8.6150000000000002</c:v>
                </c:pt>
                <c:pt idx="36">
                  <c:v>8.64</c:v>
                </c:pt>
                <c:pt idx="37">
                  <c:v>8.73</c:v>
                </c:pt>
                <c:pt idx="38">
                  <c:v>9.02</c:v>
                </c:pt>
                <c:pt idx="39">
                  <c:v>9.3800000000000008</c:v>
                </c:pt>
                <c:pt idx="40">
                  <c:v>9.6050000000000004</c:v>
                </c:pt>
                <c:pt idx="41">
                  <c:v>9.59</c:v>
                </c:pt>
                <c:pt idx="42">
                  <c:v>9.34</c:v>
                </c:pt>
                <c:pt idx="43">
                  <c:v>8.2349999999999994</c:v>
                </c:pt>
                <c:pt idx="44">
                  <c:v>8.1950000000000003</c:v>
                </c:pt>
                <c:pt idx="45">
                  <c:v>8.27</c:v>
                </c:pt>
                <c:pt idx="46">
                  <c:v>8.3700000000000028</c:v>
                </c:pt>
                <c:pt idx="47">
                  <c:v>8.44</c:v>
                </c:pt>
                <c:pt idx="48">
                  <c:v>8.4650000000000247</c:v>
                </c:pt>
                <c:pt idx="49">
                  <c:v>8.5500000000000007</c:v>
                </c:pt>
                <c:pt idx="50">
                  <c:v>8.8350000000000026</c:v>
                </c:pt>
                <c:pt idx="51">
                  <c:v>9.2000000000000011</c:v>
                </c:pt>
                <c:pt idx="52">
                  <c:v>9.4250000000000007</c:v>
                </c:pt>
                <c:pt idx="53">
                  <c:v>9.4150000000000027</c:v>
                </c:pt>
                <c:pt idx="54">
                  <c:v>9.17</c:v>
                </c:pt>
                <c:pt idx="55">
                  <c:v>8.1300000000000008</c:v>
                </c:pt>
                <c:pt idx="56">
                  <c:v>8.1050000000000004</c:v>
                </c:pt>
                <c:pt idx="57">
                  <c:v>8.1850000000000005</c:v>
                </c:pt>
                <c:pt idx="58">
                  <c:v>8.2800000000000011</c:v>
                </c:pt>
                <c:pt idx="59">
                  <c:v>8.3500000000000068</c:v>
                </c:pt>
                <c:pt idx="60">
                  <c:v>8.3700000000000028</c:v>
                </c:pt>
                <c:pt idx="61">
                  <c:v>8.4450000000000003</c:v>
                </c:pt>
                <c:pt idx="62">
                  <c:v>8.7249999999999996</c:v>
                </c:pt>
                <c:pt idx="63">
                  <c:v>9.08</c:v>
                </c:pt>
                <c:pt idx="64">
                  <c:v>9.31</c:v>
                </c:pt>
                <c:pt idx="65">
                  <c:v>9.3050000000000068</c:v>
                </c:pt>
                <c:pt idx="66">
                  <c:v>9.08</c:v>
                </c:pt>
                <c:pt idx="67">
                  <c:v>8.1300000000000008</c:v>
                </c:pt>
                <c:pt idx="68">
                  <c:v>8.1050000000000004</c:v>
                </c:pt>
                <c:pt idx="69">
                  <c:v>8.18</c:v>
                </c:pt>
                <c:pt idx="70">
                  <c:v>8.2750000000000004</c:v>
                </c:pt>
                <c:pt idx="71">
                  <c:v>8.34</c:v>
                </c:pt>
                <c:pt idx="72">
                  <c:v>8.3650000000000446</c:v>
                </c:pt>
                <c:pt idx="73">
                  <c:v>8.4500000000000028</c:v>
                </c:pt>
                <c:pt idx="74">
                  <c:v>8.75</c:v>
                </c:pt>
                <c:pt idx="75">
                  <c:v>9.125</c:v>
                </c:pt>
                <c:pt idx="76">
                  <c:v>9.3750000000000266</c:v>
                </c:pt>
                <c:pt idx="77">
                  <c:v>9.3700000000000028</c:v>
                </c:pt>
                <c:pt idx="78">
                  <c:v>9.15</c:v>
                </c:pt>
                <c:pt idx="79">
                  <c:v>8.25</c:v>
                </c:pt>
                <c:pt idx="80">
                  <c:v>8.23</c:v>
                </c:pt>
                <c:pt idx="81">
                  <c:v>8.31</c:v>
                </c:pt>
                <c:pt idx="82">
                  <c:v>8.4</c:v>
                </c:pt>
                <c:pt idx="83">
                  <c:v>8.4650000000000247</c:v>
                </c:pt>
                <c:pt idx="84">
                  <c:v>8.4850000000000048</c:v>
                </c:pt>
                <c:pt idx="85">
                  <c:v>8.5650000000000048</c:v>
                </c:pt>
                <c:pt idx="86">
                  <c:v>8.8550000000000448</c:v>
                </c:pt>
                <c:pt idx="87">
                  <c:v>9.23</c:v>
                </c:pt>
                <c:pt idx="88">
                  <c:v>9.4750000000000068</c:v>
                </c:pt>
                <c:pt idx="89">
                  <c:v>9.4700000000000006</c:v>
                </c:pt>
                <c:pt idx="90">
                  <c:v>9.25</c:v>
                </c:pt>
                <c:pt idx="91">
                  <c:v>8.3500000000000068</c:v>
                </c:pt>
                <c:pt idx="92">
                  <c:v>8.33</c:v>
                </c:pt>
                <c:pt idx="93">
                  <c:v>8.41</c:v>
                </c:pt>
                <c:pt idx="94">
                  <c:v>8.5</c:v>
                </c:pt>
                <c:pt idx="95">
                  <c:v>8.5500000000000007</c:v>
                </c:pt>
                <c:pt idx="96">
                  <c:v>8.5750000000000028</c:v>
                </c:pt>
                <c:pt idx="97">
                  <c:v>8.6550000000000047</c:v>
                </c:pt>
                <c:pt idx="98">
                  <c:v>8.9550000000000267</c:v>
                </c:pt>
                <c:pt idx="99">
                  <c:v>9.3550000000000448</c:v>
                </c:pt>
                <c:pt idx="100">
                  <c:v>9.6050000000000004</c:v>
                </c:pt>
                <c:pt idx="101">
                  <c:v>9.6</c:v>
                </c:pt>
                <c:pt idx="102">
                  <c:v>9.3800000000000008</c:v>
                </c:pt>
                <c:pt idx="103">
                  <c:v>8.4600000000000026</c:v>
                </c:pt>
                <c:pt idx="104">
                  <c:v>8.4350000000000005</c:v>
                </c:pt>
                <c:pt idx="105">
                  <c:v>8.5150000000000006</c:v>
                </c:pt>
                <c:pt idx="106">
                  <c:v>8.6050000000000004</c:v>
                </c:pt>
                <c:pt idx="107">
                  <c:v>8.6650000000000027</c:v>
                </c:pt>
                <c:pt idx="108">
                  <c:v>8.6850000000000005</c:v>
                </c:pt>
                <c:pt idx="109">
                  <c:v>8.7650000000000006</c:v>
                </c:pt>
                <c:pt idx="110">
                  <c:v>9.0650000000000048</c:v>
                </c:pt>
                <c:pt idx="111">
                  <c:v>9.4650000000000247</c:v>
                </c:pt>
                <c:pt idx="112">
                  <c:v>9.7199999999999989</c:v>
                </c:pt>
                <c:pt idx="113">
                  <c:v>9.7150000000000016</c:v>
                </c:pt>
                <c:pt idx="114">
                  <c:v>9.4950000000000028</c:v>
                </c:pt>
                <c:pt idx="115">
                  <c:v>8.5750000000000028</c:v>
                </c:pt>
                <c:pt idx="116">
                  <c:v>8.5550000000000068</c:v>
                </c:pt>
                <c:pt idx="117">
                  <c:v>8.6349999999999998</c:v>
                </c:pt>
                <c:pt idx="118">
                  <c:v>8.7249999999999996</c:v>
                </c:pt>
                <c:pt idx="119">
                  <c:v>8.7850000000000001</c:v>
                </c:pt>
                <c:pt idx="120">
                  <c:v>8.8050000000000068</c:v>
                </c:pt>
                <c:pt idx="121">
                  <c:v>8.8950000000000067</c:v>
                </c:pt>
                <c:pt idx="122">
                  <c:v>9.1950000000000003</c:v>
                </c:pt>
                <c:pt idx="123">
                  <c:v>9.5950000000000006</c:v>
                </c:pt>
                <c:pt idx="124">
                  <c:v>9.8450000000000006</c:v>
                </c:pt>
                <c:pt idx="125">
                  <c:v>9.84</c:v>
                </c:pt>
                <c:pt idx="126">
                  <c:v>9.620000000000001</c:v>
                </c:pt>
                <c:pt idx="127">
                  <c:v>8.7199999999999989</c:v>
                </c:pt>
                <c:pt idx="128">
                  <c:v>8.7000000000000011</c:v>
                </c:pt>
                <c:pt idx="129">
                  <c:v>8.7800000000000011</c:v>
                </c:pt>
                <c:pt idx="130">
                  <c:v>8.8700000000000028</c:v>
                </c:pt>
                <c:pt idx="131">
                  <c:v>8.93</c:v>
                </c:pt>
                <c:pt idx="132">
                  <c:v>8.9500000000000028</c:v>
                </c:pt>
                <c:pt idx="133">
                  <c:v>9.0400000000000009</c:v>
                </c:pt>
                <c:pt idx="134">
                  <c:v>9.34</c:v>
                </c:pt>
                <c:pt idx="135">
                  <c:v>9.74</c:v>
                </c:pt>
                <c:pt idx="136">
                  <c:v>9.99</c:v>
                </c:pt>
                <c:pt idx="137">
                  <c:v>9.99</c:v>
                </c:pt>
                <c:pt idx="138">
                  <c:v>9.77</c:v>
                </c:pt>
                <c:pt idx="139">
                  <c:v>8.9050000000000047</c:v>
                </c:pt>
                <c:pt idx="140">
                  <c:v>8.89</c:v>
                </c:pt>
                <c:pt idx="141">
                  <c:v>8.9700000000000006</c:v>
                </c:pt>
                <c:pt idx="142">
                  <c:v>9.06</c:v>
                </c:pt>
                <c:pt idx="143">
                  <c:v>9.11</c:v>
                </c:pt>
                <c:pt idx="144">
                  <c:v>9.1300000000000008</c:v>
                </c:pt>
                <c:pt idx="145">
                  <c:v>9.2199999999999989</c:v>
                </c:pt>
                <c:pt idx="146">
                  <c:v>9.5400000000000009</c:v>
                </c:pt>
                <c:pt idx="147">
                  <c:v>9.9600000000000026</c:v>
                </c:pt>
              </c:numCache>
            </c:numRef>
          </c:val>
        </c:ser>
        <c:marker val="1"/>
        <c:axId val="115244416"/>
        <c:axId val="91067520"/>
      </c:lineChart>
      <c:dateAx>
        <c:axId val="115244416"/>
        <c:scaling>
          <c:orientation val="minMax"/>
        </c:scaling>
        <c:axPos val="b"/>
        <c:numFmt formatCode="mmm\-yy" sourceLinked="1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91067520"/>
        <c:crosses val="autoZero"/>
        <c:auto val="1"/>
        <c:lblOffset val="100"/>
      </c:dateAx>
      <c:valAx>
        <c:axId val="91067520"/>
        <c:scaling>
          <c:orientation val="minMax"/>
          <c:max val="11"/>
          <c:min val="8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115244416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CB9D78-8008-4ACA-B748-24EB5A5AC63D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BF9E4B-12B1-4DC2-9788-5BEE9412F445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Fast</a:t>
          </a:r>
          <a:endParaRPr lang="en-US" dirty="0">
            <a:solidFill>
              <a:schemeClr val="bg1"/>
            </a:solidFill>
          </a:endParaRPr>
        </a:p>
      </dgm:t>
    </dgm:pt>
    <dgm:pt modelId="{9F7CC802-E05E-43FF-8BDF-0C92BC1DA9B5}" type="parTrans" cxnId="{9345BE33-7955-4B29-A744-C5877BAF48F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F7C5AF2-C01D-4E59-AEB9-251B8CCD88CC}" type="sibTrans" cxnId="{9345BE33-7955-4B29-A744-C5877BAF48F5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BEBEAF0-10AC-454B-9764-88730441BA7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Long time to build</a:t>
          </a:r>
          <a:endParaRPr lang="en-US" sz="2000" dirty="0">
            <a:solidFill>
              <a:schemeClr val="bg1"/>
            </a:solidFill>
          </a:endParaRPr>
        </a:p>
      </dgm:t>
    </dgm:pt>
    <dgm:pt modelId="{1F7F18D7-2C26-41F1-85BF-CE22E62541CE}" type="parTrans" cxnId="{7F9D62B4-BB8F-43B5-9492-7C4AFCAC23C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767F76D-277F-4BD3-990F-46223B3E73B5}" type="sibTrans" cxnId="{7F9D62B4-BB8F-43B5-9492-7C4AFCAC23C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B506302-519A-48B9-BE9E-BF34C7EE791B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2200" b="1" dirty="0" smtClean="0">
              <a:solidFill>
                <a:schemeClr val="accent3"/>
              </a:solidFill>
            </a:rPr>
            <a:t>Onboard</a:t>
          </a:r>
          <a:endParaRPr lang="en-US" sz="2200" b="1" dirty="0">
            <a:solidFill>
              <a:schemeClr val="accent3"/>
            </a:solidFill>
          </a:endParaRPr>
        </a:p>
      </dgm:t>
    </dgm:pt>
    <dgm:pt modelId="{8548A5F4-60BD-45A0-8D32-702C8E8F0890}" type="parTrans" cxnId="{627BC212-909C-4DAD-BE10-70995A063F7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B2DF815-B795-4C7C-AF8E-5058DA9EC631}" type="sibTrans" cxnId="{627BC212-909C-4DAD-BE10-70995A063F7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F2F6EAD-C212-4FA1-B0F6-98494B2DA6BA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Slow</a:t>
          </a:r>
          <a:endParaRPr lang="en-US" sz="2000" dirty="0">
            <a:solidFill>
              <a:schemeClr val="bg1"/>
            </a:solidFill>
          </a:endParaRPr>
        </a:p>
      </dgm:t>
    </dgm:pt>
    <dgm:pt modelId="{8ADE413E-6DC8-49D7-985E-50959B1D8810}" type="parTrans" cxnId="{3A37B81A-5887-42B6-90EC-296CCAAB5B3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012681B-B3F3-4DF6-8CBC-6E4DE4652EA2}" type="sibTrans" cxnId="{3A37B81A-5887-42B6-90EC-296CCAAB5B3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169145F-67A8-47C0-B16F-8CAA34DBA06E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Short time to build</a:t>
          </a:r>
          <a:endParaRPr lang="en-US" sz="2000" dirty="0">
            <a:solidFill>
              <a:schemeClr val="bg1"/>
            </a:solidFill>
          </a:endParaRPr>
        </a:p>
      </dgm:t>
    </dgm:pt>
    <dgm:pt modelId="{9F449FD3-86C1-44B6-B6BB-7476EDA17B2F}" type="parTrans" cxnId="{0A1D86A3-2BBB-430C-B0D9-E811AE1584D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A8C2323-69DD-4DFD-9DF4-3B7F607D8CF6}" type="sibTrans" cxnId="{0A1D86A3-2BBB-430C-B0D9-E811AE1584D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D7AAC00-ABB6-4258-BF5A-7657D078BE60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Cheap</a:t>
          </a:r>
          <a:endParaRPr lang="en-US" sz="2000" dirty="0">
            <a:solidFill>
              <a:schemeClr val="bg1"/>
            </a:solidFill>
          </a:endParaRPr>
        </a:p>
      </dgm:t>
    </dgm:pt>
    <dgm:pt modelId="{36F70FF5-C0DF-4293-B44B-1857F3C5F9D4}" type="parTrans" cxnId="{C38B13F3-50CA-44DE-9B13-E413F59CE02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DD856CE-E4C4-4B12-B65E-4D8D18D4F24A}" type="sibTrans" cxnId="{C38B13F3-50CA-44DE-9B13-E413F59CE02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4BD36ED-3440-473E-B201-FC125F131D18}">
      <dgm:prSet phldrT="[Text]" phldr="1"/>
      <dgm:spPr/>
      <dgm:t>
        <a:bodyPr/>
        <a:lstStyle/>
        <a:p>
          <a:endParaRPr lang="en-US" dirty="0">
            <a:solidFill>
              <a:schemeClr val="bg1"/>
            </a:solidFill>
          </a:endParaRPr>
        </a:p>
      </dgm:t>
    </dgm:pt>
    <dgm:pt modelId="{11696F48-4A50-4936-9C3C-C1FABCF74F19}" type="parTrans" cxnId="{0287F58D-8020-4FF4-AE38-100767FCDFC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9EB2FF2-2944-4FDD-94E3-D96C6F641347}" type="sibTrans" cxnId="{0287F58D-8020-4FF4-AE38-100767FCDFC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29EA7D1-BC21-4FA9-BD19-38A3A0FA9CD8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en-US" sz="2200" b="1" dirty="0" smtClean="0">
              <a:solidFill>
                <a:schemeClr val="accent2"/>
              </a:solidFill>
            </a:rPr>
            <a:t>Onshore</a:t>
          </a:r>
          <a:endParaRPr lang="en-US" sz="2200" b="1" dirty="0">
            <a:solidFill>
              <a:schemeClr val="accent2"/>
            </a:solidFill>
          </a:endParaRPr>
        </a:p>
      </dgm:t>
    </dgm:pt>
    <dgm:pt modelId="{65CB740C-6BD2-4867-9CA9-26953651B11F}" type="sibTrans" cxnId="{2B23D322-F029-4A97-876C-09E64E1CC25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4656410-15AA-4527-B063-571FD4EE17FE}" type="parTrans" cxnId="{2B23D322-F029-4A97-876C-09E64E1CC25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A93209F-89E2-41EF-9C6A-F4605B4FF267}" type="pres">
      <dgm:prSet presAssocID="{C2CB9D78-8008-4ACA-B748-24EB5A5AC63D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081EF6-D3FC-4944-8762-30A3EA89E2D3}" type="pres">
      <dgm:prSet presAssocID="{C2CB9D78-8008-4ACA-B748-24EB5A5AC63D}" presName="dummyMaxCanvas" presStyleCnt="0"/>
      <dgm:spPr/>
    </dgm:pt>
    <dgm:pt modelId="{959C1D8B-12F9-4CA1-A518-3BD6A28C86E3}" type="pres">
      <dgm:prSet presAssocID="{C2CB9D78-8008-4ACA-B748-24EB5A5AC63D}" presName="parentComposite" presStyleCnt="0"/>
      <dgm:spPr/>
    </dgm:pt>
    <dgm:pt modelId="{ABE6AA2B-E142-479D-82B8-7F1A59BC43D6}" type="pres">
      <dgm:prSet presAssocID="{C2CB9D78-8008-4ACA-B748-24EB5A5AC63D}" presName="parent1" presStyleLbl="alignAccFollowNode1" presStyleIdx="0" presStyleCnt="4" custScaleX="172035" custScaleY="72845" custLinFactNeighborX="-68346" custLinFactNeighborY="-46512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DDF7F74F-0AA0-4D64-8A36-D48C08711FB5}" type="pres">
      <dgm:prSet presAssocID="{C2CB9D78-8008-4ACA-B748-24EB5A5AC63D}" presName="parent2" presStyleLbl="alignAccFollowNode1" presStyleIdx="1" presStyleCnt="4" custScaleX="178537" custScaleY="62791" custLinFactNeighborX="80041" custLinFactNeighborY="-53488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795FF961-9A9C-4042-BF10-B397B606BD81}" type="pres">
      <dgm:prSet presAssocID="{C2CB9D78-8008-4ACA-B748-24EB5A5AC63D}" presName="childrenComposite" presStyleCnt="0"/>
      <dgm:spPr/>
    </dgm:pt>
    <dgm:pt modelId="{E3195DFB-E9E4-440E-9C42-8F596F589574}" type="pres">
      <dgm:prSet presAssocID="{C2CB9D78-8008-4ACA-B748-24EB5A5AC63D}" presName="dummyMaxCanvas_ChildArea" presStyleCnt="0"/>
      <dgm:spPr/>
    </dgm:pt>
    <dgm:pt modelId="{39C8A653-C845-48ED-B106-88B6FB82FF1E}" type="pres">
      <dgm:prSet presAssocID="{C2CB9D78-8008-4ACA-B748-24EB5A5AC63D}" presName="fulcrum" presStyleLbl="alignAccFollowNode1" presStyleIdx="2" presStyleCnt="4" custLinFactNeighborX="-4263" custLinFactNeighborY="6977"/>
      <dgm:spPr/>
    </dgm:pt>
    <dgm:pt modelId="{A24A146F-FF57-4206-B555-48CD08A28EF2}" type="pres">
      <dgm:prSet presAssocID="{C2CB9D78-8008-4ACA-B748-24EB5A5AC63D}" presName="balance_23" presStyleLbl="alignAccFollowNode1" presStyleIdx="3" presStyleCnt="4" custScaleX="254622" custScaleY="182388">
        <dgm:presLayoutVars>
          <dgm:bulletEnabled val="1"/>
        </dgm:presLayoutVars>
      </dgm:prSet>
      <dgm:spPr/>
    </dgm:pt>
    <dgm:pt modelId="{4D56958D-8546-49AE-AB56-11816CA512C1}" type="pres">
      <dgm:prSet presAssocID="{C2CB9D78-8008-4ACA-B748-24EB5A5AC63D}" presName="right_23_1" presStyleLbl="node1" presStyleIdx="0" presStyleCnt="5" custScaleX="193837" custLinFactNeighborX="88674" custLinFactNeighborY="74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36F233-AEF8-490A-AEB2-F29CEFEAAE47}" type="pres">
      <dgm:prSet presAssocID="{C2CB9D78-8008-4ACA-B748-24EB5A5AC63D}" presName="right_23_2" presStyleLbl="node1" presStyleIdx="1" presStyleCnt="5" custScaleX="177484" custScaleY="139147" custLinFactNeighborX="15398" custLinFactNeighborY="-1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A1495B-CBE8-40B8-A6F3-18F108D0FDF0}" type="pres">
      <dgm:prSet presAssocID="{C2CB9D78-8008-4ACA-B748-24EB5A5AC63D}" presName="right_23_3" presStyleLbl="node1" presStyleIdx="2" presStyleCnt="5" custScaleX="134722" custLinFactNeighborX="91069" custLinFactNeighborY="99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F976E-04F9-47F6-97A7-0BC820D0B29E}" type="pres">
      <dgm:prSet presAssocID="{C2CB9D78-8008-4ACA-B748-24EB5A5AC63D}" presName="left_23_1" presStyleLbl="node1" presStyleIdx="3" presStyleCnt="5" custScaleX="158770" custLinFactNeighborX="-69025" custLinFactNeighborY="-13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849A9A-4FC3-42F0-B39F-359FAA856E57}" type="pres">
      <dgm:prSet presAssocID="{C2CB9D78-8008-4ACA-B748-24EB5A5AC63D}" presName="left_23_2" presStyleLbl="node1" presStyleIdx="4" presStyleCnt="5" custScaleX="166832" custScaleY="129521" custLinFactX="-29830" custLinFactNeighborX="-100000" custLinFactNeighborY="-113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7BC212-909C-4DAD-BE10-70995A063F7D}" srcId="{C2CB9D78-8008-4ACA-B748-24EB5A5AC63D}" destId="{2B506302-519A-48B9-BE9E-BF34C7EE791B}" srcOrd="1" destOrd="0" parTransId="{8548A5F4-60BD-45A0-8D32-702C8E8F0890}" sibTransId="{6B2DF815-B795-4C7C-AF8E-5058DA9EC631}"/>
    <dgm:cxn modelId="{D496917F-C351-4053-B232-650CC06F7A41}" type="presOf" srcId="{D169145F-67A8-47C0-B16F-8CAA34DBA06E}" destId="{4636F233-AEF8-490A-AEB2-F29CEFEAAE47}" srcOrd="0" destOrd="0" presId="urn:microsoft.com/office/officeart/2005/8/layout/balance1"/>
    <dgm:cxn modelId="{E8D45E18-B694-485D-8B00-B944C5A4F04D}" type="presOf" srcId="{BF2F6EAD-C212-4FA1-B0F6-98494B2DA6BA}" destId="{4D56958D-8546-49AE-AB56-11816CA512C1}" srcOrd="0" destOrd="0" presId="urn:microsoft.com/office/officeart/2005/8/layout/balance1"/>
    <dgm:cxn modelId="{3A977C7A-ED8B-4BF4-9BB4-95F94D5DC689}" type="presOf" srcId="{6D7AAC00-ABB6-4258-BF5A-7657D078BE60}" destId="{52A1495B-CBE8-40B8-A6F3-18F108D0FDF0}" srcOrd="0" destOrd="0" presId="urn:microsoft.com/office/officeart/2005/8/layout/balance1"/>
    <dgm:cxn modelId="{0287F58D-8020-4FF4-AE38-100767FCDFCF}" srcId="{C2CB9D78-8008-4ACA-B748-24EB5A5AC63D}" destId="{54BD36ED-3440-473E-B201-FC125F131D18}" srcOrd="2" destOrd="0" parTransId="{11696F48-4A50-4936-9C3C-C1FABCF74F19}" sibTransId="{B9EB2FF2-2944-4FDD-94E3-D96C6F641347}"/>
    <dgm:cxn modelId="{9345BE33-7955-4B29-A744-C5877BAF48F5}" srcId="{629EA7D1-BC21-4FA9-BD19-38A3A0FA9CD8}" destId="{44BF9E4B-12B1-4DC2-9788-5BEE9412F445}" srcOrd="0" destOrd="0" parTransId="{9F7CC802-E05E-43FF-8BDF-0C92BC1DA9B5}" sibTransId="{BF7C5AF2-C01D-4E59-AEB9-251B8CCD88CC}"/>
    <dgm:cxn modelId="{0A1D86A3-2BBB-430C-B0D9-E811AE1584DA}" srcId="{2B506302-519A-48B9-BE9E-BF34C7EE791B}" destId="{D169145F-67A8-47C0-B16F-8CAA34DBA06E}" srcOrd="1" destOrd="0" parTransId="{9F449FD3-86C1-44B6-B6BB-7476EDA17B2F}" sibTransId="{EA8C2323-69DD-4DFD-9DF4-3B7F607D8CF6}"/>
    <dgm:cxn modelId="{3A37B81A-5887-42B6-90EC-296CCAAB5B3E}" srcId="{2B506302-519A-48B9-BE9E-BF34C7EE791B}" destId="{BF2F6EAD-C212-4FA1-B0F6-98494B2DA6BA}" srcOrd="0" destOrd="0" parTransId="{8ADE413E-6DC8-49D7-985E-50959B1D8810}" sibTransId="{1012681B-B3F3-4DF6-8CBC-6E4DE4652EA2}"/>
    <dgm:cxn modelId="{4DF9FDD8-50A0-4469-86E4-197BCD19DAE7}" type="presOf" srcId="{C2CB9D78-8008-4ACA-B748-24EB5A5AC63D}" destId="{4A93209F-89E2-41EF-9C6A-F4605B4FF267}" srcOrd="0" destOrd="0" presId="urn:microsoft.com/office/officeart/2005/8/layout/balance1"/>
    <dgm:cxn modelId="{2B23D322-F029-4A97-876C-09E64E1CC250}" srcId="{C2CB9D78-8008-4ACA-B748-24EB5A5AC63D}" destId="{629EA7D1-BC21-4FA9-BD19-38A3A0FA9CD8}" srcOrd="0" destOrd="0" parTransId="{A4656410-15AA-4527-B063-571FD4EE17FE}" sibTransId="{65CB740C-6BD2-4867-9CA9-26953651B11F}"/>
    <dgm:cxn modelId="{76A579B7-1519-42D3-996C-D428FCE72BA3}" type="presOf" srcId="{2B506302-519A-48B9-BE9E-BF34C7EE791B}" destId="{DDF7F74F-0AA0-4D64-8A36-D48C08711FB5}" srcOrd="0" destOrd="0" presId="urn:microsoft.com/office/officeart/2005/8/layout/balance1"/>
    <dgm:cxn modelId="{DF212DA9-C765-4ABF-B640-1F81DE871F0D}" type="presOf" srcId="{44BF9E4B-12B1-4DC2-9788-5BEE9412F445}" destId="{30FF976E-04F9-47F6-97A7-0BC820D0B29E}" srcOrd="0" destOrd="0" presId="urn:microsoft.com/office/officeart/2005/8/layout/balance1"/>
    <dgm:cxn modelId="{C38B13F3-50CA-44DE-9B13-E413F59CE02B}" srcId="{2B506302-519A-48B9-BE9E-BF34C7EE791B}" destId="{6D7AAC00-ABB6-4258-BF5A-7657D078BE60}" srcOrd="2" destOrd="0" parTransId="{36F70FF5-C0DF-4293-B44B-1857F3C5F9D4}" sibTransId="{FDD856CE-E4C4-4B12-B65E-4D8D18D4F24A}"/>
    <dgm:cxn modelId="{6A65658C-D44A-4FB5-8AAE-4227DFEF508B}" type="presOf" srcId="{629EA7D1-BC21-4FA9-BD19-38A3A0FA9CD8}" destId="{ABE6AA2B-E142-479D-82B8-7F1A59BC43D6}" srcOrd="0" destOrd="0" presId="urn:microsoft.com/office/officeart/2005/8/layout/balance1"/>
    <dgm:cxn modelId="{A5518E07-3BAC-427B-B8CD-97AE8F3E541F}" type="presOf" srcId="{4BEBEAF0-10AC-454B-9764-88730441BA7E}" destId="{99849A9A-4FC3-42F0-B39F-359FAA856E57}" srcOrd="0" destOrd="0" presId="urn:microsoft.com/office/officeart/2005/8/layout/balance1"/>
    <dgm:cxn modelId="{7F9D62B4-BB8F-43B5-9492-7C4AFCAC23C1}" srcId="{629EA7D1-BC21-4FA9-BD19-38A3A0FA9CD8}" destId="{4BEBEAF0-10AC-454B-9764-88730441BA7E}" srcOrd="1" destOrd="0" parTransId="{1F7F18D7-2C26-41F1-85BF-CE22E62541CE}" sibTransId="{8767F76D-277F-4BD3-990F-46223B3E73B5}"/>
    <dgm:cxn modelId="{B84222CA-CCE7-49F8-B5B2-6C27B2395DE2}" type="presParOf" srcId="{4A93209F-89E2-41EF-9C6A-F4605B4FF267}" destId="{BC081EF6-D3FC-4944-8762-30A3EA89E2D3}" srcOrd="0" destOrd="0" presId="urn:microsoft.com/office/officeart/2005/8/layout/balance1"/>
    <dgm:cxn modelId="{7B5A9242-7868-4CF0-8A54-E9B0D862DE6C}" type="presParOf" srcId="{4A93209F-89E2-41EF-9C6A-F4605B4FF267}" destId="{959C1D8B-12F9-4CA1-A518-3BD6A28C86E3}" srcOrd="1" destOrd="0" presId="urn:microsoft.com/office/officeart/2005/8/layout/balance1"/>
    <dgm:cxn modelId="{6FA31F54-5D1F-49B1-AD64-1B7299A9FB07}" type="presParOf" srcId="{959C1D8B-12F9-4CA1-A518-3BD6A28C86E3}" destId="{ABE6AA2B-E142-479D-82B8-7F1A59BC43D6}" srcOrd="0" destOrd="0" presId="urn:microsoft.com/office/officeart/2005/8/layout/balance1"/>
    <dgm:cxn modelId="{E286C98F-05B2-49AD-B16E-4C1B520FED62}" type="presParOf" srcId="{959C1D8B-12F9-4CA1-A518-3BD6A28C86E3}" destId="{DDF7F74F-0AA0-4D64-8A36-D48C08711FB5}" srcOrd="1" destOrd="0" presId="urn:microsoft.com/office/officeart/2005/8/layout/balance1"/>
    <dgm:cxn modelId="{5778FADE-6C78-4CD4-81D2-577F6E0D3BA5}" type="presParOf" srcId="{4A93209F-89E2-41EF-9C6A-F4605B4FF267}" destId="{795FF961-9A9C-4042-BF10-B397B606BD81}" srcOrd="2" destOrd="0" presId="urn:microsoft.com/office/officeart/2005/8/layout/balance1"/>
    <dgm:cxn modelId="{D7704F60-A7DF-4960-8F45-5F583242F645}" type="presParOf" srcId="{795FF961-9A9C-4042-BF10-B397B606BD81}" destId="{E3195DFB-E9E4-440E-9C42-8F596F589574}" srcOrd="0" destOrd="0" presId="urn:microsoft.com/office/officeart/2005/8/layout/balance1"/>
    <dgm:cxn modelId="{AE1165D6-4FC0-4051-B493-349776A52391}" type="presParOf" srcId="{795FF961-9A9C-4042-BF10-B397B606BD81}" destId="{39C8A653-C845-48ED-B106-88B6FB82FF1E}" srcOrd="1" destOrd="0" presId="urn:microsoft.com/office/officeart/2005/8/layout/balance1"/>
    <dgm:cxn modelId="{CF6608D5-AB53-4BAA-A22B-7EA80C849528}" type="presParOf" srcId="{795FF961-9A9C-4042-BF10-B397B606BD81}" destId="{A24A146F-FF57-4206-B555-48CD08A28EF2}" srcOrd="2" destOrd="0" presId="urn:microsoft.com/office/officeart/2005/8/layout/balance1"/>
    <dgm:cxn modelId="{D9FDBC7C-F6F9-4390-B6A1-34C1FE4BF916}" type="presParOf" srcId="{795FF961-9A9C-4042-BF10-B397B606BD81}" destId="{4D56958D-8546-49AE-AB56-11816CA512C1}" srcOrd="3" destOrd="0" presId="urn:microsoft.com/office/officeart/2005/8/layout/balance1"/>
    <dgm:cxn modelId="{DCDF3E42-3F7A-4C2D-801D-45A10FCF1906}" type="presParOf" srcId="{795FF961-9A9C-4042-BF10-B397B606BD81}" destId="{4636F233-AEF8-490A-AEB2-F29CEFEAAE47}" srcOrd="4" destOrd="0" presId="urn:microsoft.com/office/officeart/2005/8/layout/balance1"/>
    <dgm:cxn modelId="{B647CFF4-DF0C-4D7E-833E-F583A86E936B}" type="presParOf" srcId="{795FF961-9A9C-4042-BF10-B397B606BD81}" destId="{52A1495B-CBE8-40B8-A6F3-18F108D0FDF0}" srcOrd="5" destOrd="0" presId="urn:microsoft.com/office/officeart/2005/8/layout/balance1"/>
    <dgm:cxn modelId="{387A4996-467E-4B2B-B4C9-D537B1C841E3}" type="presParOf" srcId="{795FF961-9A9C-4042-BF10-B397B606BD81}" destId="{30FF976E-04F9-47F6-97A7-0BC820D0B29E}" srcOrd="6" destOrd="0" presId="urn:microsoft.com/office/officeart/2005/8/layout/balance1"/>
    <dgm:cxn modelId="{1D2D979F-BD36-4647-8F39-4FBCF15FD2FB}" type="presParOf" srcId="{795FF961-9A9C-4042-BF10-B397B606BD81}" destId="{99849A9A-4FC3-42F0-B39F-359FAA856E57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E6AA2B-E142-479D-82B8-7F1A59BC43D6}">
      <dsp:nvSpPr>
        <dsp:cNvPr id="0" name=""/>
        <dsp:cNvSpPr/>
      </dsp:nvSpPr>
      <dsp:spPr>
        <a:xfrm>
          <a:off x="1156175" y="0"/>
          <a:ext cx="2029283" cy="477367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accent2"/>
              </a:solidFill>
            </a:rPr>
            <a:t>Onshore</a:t>
          </a:r>
          <a:endParaRPr lang="en-US" sz="2200" b="1" kern="1200" dirty="0">
            <a:solidFill>
              <a:schemeClr val="accent2"/>
            </a:solidFill>
          </a:endParaRPr>
        </a:p>
      </dsp:txBody>
      <dsp:txXfrm>
        <a:off x="1156175" y="0"/>
        <a:ext cx="2029283" cy="477367"/>
      </dsp:txXfrm>
    </dsp:sp>
    <dsp:sp modelId="{DDF7F74F-0AA0-4D64-8A36-D48C08711FB5}">
      <dsp:nvSpPr>
        <dsp:cNvPr id="0" name=""/>
        <dsp:cNvSpPr/>
      </dsp:nvSpPr>
      <dsp:spPr>
        <a:xfrm>
          <a:off x="4571996" y="0"/>
          <a:ext cx="2105979" cy="411481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accent3"/>
              </a:solidFill>
            </a:rPr>
            <a:t>Onboard</a:t>
          </a:r>
          <a:endParaRPr lang="en-US" sz="2200" b="1" kern="1200" dirty="0">
            <a:solidFill>
              <a:schemeClr val="accent3"/>
            </a:solidFill>
          </a:endParaRPr>
        </a:p>
      </dsp:txBody>
      <dsp:txXfrm>
        <a:off x="4571996" y="0"/>
        <a:ext cx="2105979" cy="411481"/>
      </dsp:txXfrm>
    </dsp:sp>
    <dsp:sp modelId="{39C8A653-C845-48ED-B106-88B6FB82FF1E}">
      <dsp:nvSpPr>
        <dsp:cNvPr id="0" name=""/>
        <dsp:cNvSpPr/>
      </dsp:nvSpPr>
      <dsp:spPr>
        <a:xfrm>
          <a:off x="3581402" y="2785110"/>
          <a:ext cx="491490" cy="49149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4A146F-FF57-4206-B555-48CD08A28EF2}">
      <dsp:nvSpPr>
        <dsp:cNvPr id="0" name=""/>
        <dsp:cNvSpPr/>
      </dsp:nvSpPr>
      <dsp:spPr>
        <a:xfrm rot="240000">
          <a:off x="1158022" y="2489528"/>
          <a:ext cx="5380155" cy="3762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56958D-8546-49AE-AB56-11816CA512C1}">
      <dsp:nvSpPr>
        <dsp:cNvPr id="0" name=""/>
        <dsp:cNvSpPr/>
      </dsp:nvSpPr>
      <dsp:spPr>
        <a:xfrm rot="240000">
          <a:off x="4646331" y="2145534"/>
          <a:ext cx="2322965" cy="468205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Slow</a:t>
          </a:r>
          <a:endParaRPr lang="en-US" sz="2000" kern="1200" dirty="0">
            <a:solidFill>
              <a:schemeClr val="bg1"/>
            </a:solidFill>
          </a:endParaRPr>
        </a:p>
      </dsp:txBody>
      <dsp:txXfrm rot="240000">
        <a:off x="4646331" y="2145534"/>
        <a:ext cx="2322965" cy="468205"/>
      </dsp:txXfrm>
    </dsp:sp>
    <dsp:sp modelId="{4636F233-AEF8-490A-AEB2-F29CEFEAAE47}">
      <dsp:nvSpPr>
        <dsp:cNvPr id="0" name=""/>
        <dsp:cNvSpPr/>
      </dsp:nvSpPr>
      <dsp:spPr>
        <a:xfrm rot="240000">
          <a:off x="3909103" y="1367960"/>
          <a:ext cx="2105902" cy="730262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Short time to build</a:t>
          </a:r>
          <a:endParaRPr lang="en-US" sz="2000" kern="1200" dirty="0">
            <a:solidFill>
              <a:schemeClr val="bg1"/>
            </a:solidFill>
          </a:endParaRPr>
        </a:p>
      </dsp:txBody>
      <dsp:txXfrm rot="240000">
        <a:off x="3909103" y="1367960"/>
        <a:ext cx="2105902" cy="730262"/>
      </dsp:txXfrm>
    </dsp:sp>
    <dsp:sp modelId="{52A1495B-CBE8-40B8-A6F3-18F108D0FDF0}">
      <dsp:nvSpPr>
        <dsp:cNvPr id="0" name=""/>
        <dsp:cNvSpPr/>
      </dsp:nvSpPr>
      <dsp:spPr>
        <a:xfrm rot="240000">
          <a:off x="5121536" y="969607"/>
          <a:ext cx="1601009" cy="518689"/>
        </a:xfrm>
        <a:prstGeom prst="round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Cheap</a:t>
          </a:r>
          <a:endParaRPr lang="en-US" sz="2000" kern="1200" dirty="0">
            <a:solidFill>
              <a:schemeClr val="bg1"/>
            </a:solidFill>
          </a:endParaRPr>
        </a:p>
      </dsp:txBody>
      <dsp:txXfrm rot="240000">
        <a:off x="5121536" y="969607"/>
        <a:ext cx="1601009" cy="518689"/>
      </dsp:txXfrm>
    </dsp:sp>
    <dsp:sp modelId="{30FF976E-04F9-47F6-97A7-0BC820D0B29E}">
      <dsp:nvSpPr>
        <dsp:cNvPr id="0" name=""/>
        <dsp:cNvSpPr/>
      </dsp:nvSpPr>
      <dsp:spPr>
        <a:xfrm rot="240000">
          <a:off x="1261163" y="1882749"/>
          <a:ext cx="1894701" cy="498152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Fast</a:t>
          </a:r>
          <a:endParaRPr lang="en-US" sz="2000" kern="1200" dirty="0">
            <a:solidFill>
              <a:schemeClr val="bg1"/>
            </a:solidFill>
          </a:endParaRPr>
        </a:p>
      </dsp:txBody>
      <dsp:txXfrm rot="240000">
        <a:off x="1261163" y="1882749"/>
        <a:ext cx="1894701" cy="498152"/>
      </dsp:txXfrm>
    </dsp:sp>
    <dsp:sp modelId="{99849A9A-4FC3-42F0-B39F-359FAA856E57}">
      <dsp:nvSpPr>
        <dsp:cNvPr id="0" name=""/>
        <dsp:cNvSpPr/>
      </dsp:nvSpPr>
      <dsp:spPr>
        <a:xfrm rot="240000">
          <a:off x="523906" y="1214423"/>
          <a:ext cx="1980078" cy="678355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Long time to build</a:t>
          </a:r>
          <a:endParaRPr lang="en-US" sz="2000" kern="1200" dirty="0">
            <a:solidFill>
              <a:schemeClr val="bg1"/>
            </a:solidFill>
          </a:endParaRPr>
        </a:p>
      </dsp:txBody>
      <dsp:txXfrm rot="240000">
        <a:off x="523906" y="1214423"/>
        <a:ext cx="1980078" cy="6783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FF511F-A338-432F-9D92-6D652E3ADDAE}" type="datetimeFigureOut">
              <a:rPr lang="en-US" smtClean="0"/>
              <a:pPr/>
              <a:t>11/14/2010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90A51B8-EF44-4617-8447-3DBBF0A0F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CDE69-4D22-4E48-A160-32504171360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A51B8-EF44-4617-8447-3DBBF0A0F8F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A51B8-EF44-4617-8447-3DBBF0A0F8F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CDE69-4D22-4E48-A160-32504171360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CDE69-4D22-4E48-A160-32504171360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A51B8-EF44-4617-8447-3DBBF0A0F8F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889751">
              <a:defRPr/>
            </a:pPr>
            <a:endParaRPr lang="en-US" dirty="0" smtClean="0"/>
          </a:p>
          <a:p>
            <a:pPr defTabSz="88975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CDE69-4D22-4E48-A160-32504171360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A51B8-EF44-4617-8447-3DBBF0A0F8F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774"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CDE69-4D22-4E48-A160-32504171360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CDE69-4D22-4E48-A160-32504171360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CDE69-4D22-4E48-A160-32504171360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CDE69-4D22-4E48-A160-32504171360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0A51B8-EF44-4617-8447-3DBBF0A0F8F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CDE69-4D22-4E48-A160-32504171360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CDE69-4D22-4E48-A160-32504171360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ECDE69-4D22-4E48-A160-32504171360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0973-8DBB-45FF-9453-9BE677B04B71}" type="datetimeFigureOut">
              <a:rPr lang="en-US" smtClean="0"/>
              <a:pPr/>
              <a:t>11/14/2010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DA30-62D0-4F44-9A52-EE73114A3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0973-8DBB-45FF-9453-9BE677B04B71}" type="datetimeFigureOut">
              <a:rPr lang="en-US" smtClean="0"/>
              <a:pPr/>
              <a:t>11/14/2010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DA30-62D0-4F44-9A52-EE73114A3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0973-8DBB-45FF-9453-9BE677B04B71}" type="datetimeFigureOut">
              <a:rPr lang="en-US" smtClean="0"/>
              <a:pPr/>
              <a:t>11/14/2010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DA30-62D0-4F44-9A52-EE73114A3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0973-8DBB-45FF-9453-9BE677B04B71}" type="datetimeFigureOut">
              <a:rPr lang="en-US" smtClean="0"/>
              <a:pPr/>
              <a:t>11/14/2010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DA30-62D0-4F44-9A52-EE73114A3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0973-8DBB-45FF-9453-9BE677B04B71}" type="datetimeFigureOut">
              <a:rPr lang="en-US" smtClean="0"/>
              <a:pPr/>
              <a:t>11/14/2010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DA30-62D0-4F44-9A52-EE73114A3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0973-8DBB-45FF-9453-9BE677B04B71}" type="datetimeFigureOut">
              <a:rPr lang="en-US" smtClean="0"/>
              <a:pPr/>
              <a:t>11/14/2010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DA30-62D0-4F44-9A52-EE73114A3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0973-8DBB-45FF-9453-9BE677B04B71}" type="datetimeFigureOut">
              <a:rPr lang="en-US" smtClean="0"/>
              <a:pPr/>
              <a:t>11/14/2010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DA30-62D0-4F44-9A52-EE73114A3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0973-8DBB-45FF-9453-9BE677B04B71}" type="datetimeFigureOut">
              <a:rPr lang="en-US" smtClean="0"/>
              <a:pPr/>
              <a:t>11/14/2010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DA30-62D0-4F44-9A52-EE73114A3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0973-8DBB-45FF-9453-9BE677B04B71}" type="datetimeFigureOut">
              <a:rPr lang="en-US" smtClean="0"/>
              <a:pPr/>
              <a:t>11/14/2010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DA30-62D0-4F44-9A52-EE73114A3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0973-8DBB-45FF-9453-9BE677B04B71}" type="datetimeFigureOut">
              <a:rPr lang="en-US" smtClean="0"/>
              <a:pPr/>
              <a:t>11/14/2010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DA30-62D0-4F44-9A52-EE73114A3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10973-8DBB-45FF-9453-9BE677B04B71}" type="datetimeFigureOut">
              <a:rPr lang="en-US" smtClean="0"/>
              <a:pPr/>
              <a:t>11/14/2010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DDA30-62D0-4F44-9A52-EE73114A3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710973-8DBB-45FF-9453-9BE677B04B71}" type="datetimeFigureOut">
              <a:rPr lang="en-US" smtClean="0"/>
              <a:pPr/>
              <a:t>11/14/2010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DDA30-62D0-4F44-9A52-EE73114A34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18D7-8E75-4EAC-8FAF-C72A96E96EA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3048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Strategic Analysis of Technology Selection and Capacity Choices in the LNG Industry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981200"/>
            <a:ext cx="91440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</a:rPr>
              <a:t>Erkut </a:t>
            </a:r>
            <a:r>
              <a:rPr lang="en-US" sz="2600" b="1" dirty="0" err="1" smtClean="0">
                <a:solidFill>
                  <a:schemeClr val="bg1"/>
                </a:solidFill>
              </a:rPr>
              <a:t>Sönmez</a:t>
            </a:r>
            <a:endParaRPr lang="en-US" sz="2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600" b="1" dirty="0" smtClean="0">
                <a:solidFill>
                  <a:schemeClr val="bg1"/>
                </a:solidFill>
              </a:rPr>
              <a:t>Boston College</a:t>
            </a:r>
          </a:p>
          <a:p>
            <a:pPr algn="ctr"/>
            <a:r>
              <a:rPr lang="en-US" sz="2600" b="1" dirty="0" smtClean="0">
                <a:solidFill>
                  <a:schemeClr val="bg1"/>
                </a:solidFill>
              </a:rPr>
              <a:t>Carroll School of Management</a:t>
            </a:r>
          </a:p>
          <a:p>
            <a:pPr algn="ctr"/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Joint work with Sunder Kekre, Alan Scheller-Wolf, Nicola Secomandi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Carnegie Mellon University</a:t>
            </a:r>
          </a:p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Tepper</a:t>
            </a:r>
            <a:r>
              <a:rPr lang="en-US" sz="2400" b="1" dirty="0" smtClean="0">
                <a:solidFill>
                  <a:schemeClr val="bg1"/>
                </a:solidFill>
              </a:rPr>
              <a:t> School of Business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Informs - Austin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2010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304800" y="1066800"/>
            <a:ext cx="8468591" cy="5506448"/>
            <a:chOff x="605715" y="228600"/>
            <a:chExt cx="8100391" cy="5916148"/>
          </a:xfrm>
        </p:grpSpPr>
        <p:sp>
          <p:nvSpPr>
            <p:cNvPr id="4" name="Rectangle 3"/>
            <p:cNvSpPr/>
            <p:nvPr/>
          </p:nvSpPr>
          <p:spPr>
            <a:xfrm>
              <a:off x="1524000" y="381000"/>
              <a:ext cx="6934200" cy="5105400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 rot="16200000">
              <a:off x="-1773340" y="2771396"/>
              <a:ext cx="5170263" cy="412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/>
                <a:t>Lead time difference - LTD -(years)</a:t>
              </a:r>
              <a:endParaRPr lang="en-US" sz="2200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95400" y="5562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0</a:t>
              </a:r>
              <a:endParaRPr lang="en-US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229600" y="54864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2</a:t>
              </a:r>
              <a:endParaRPr lang="en-US" b="1" dirty="0"/>
            </a:p>
          </p:txBody>
        </p:sp>
        <p:sp>
          <p:nvSpPr>
            <p:cNvPr id="31" name="TextBox 30"/>
            <p:cNvSpPr txBox="1">
              <a:spLocks noChangeArrowheads="1"/>
            </p:cNvSpPr>
            <p:nvPr/>
          </p:nvSpPr>
          <p:spPr bwMode="auto">
            <a:xfrm>
              <a:off x="1771906" y="5713861"/>
              <a:ext cx="6934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/>
                <a:t>Throughput  </a:t>
              </a:r>
              <a:r>
                <a:rPr lang="en-US" sz="2200" b="1" dirty="0"/>
                <a:t>(</a:t>
              </a:r>
              <a:r>
                <a:rPr lang="en-US" sz="2200" b="1" dirty="0" err="1" smtClean="0"/>
                <a:t>bcf</a:t>
              </a:r>
              <a:r>
                <a:rPr lang="en-US" sz="2200" b="1" dirty="0" smtClean="0"/>
                <a:t>/d)</a:t>
              </a:r>
              <a:endParaRPr lang="en-US" sz="22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971800" y="54864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0.5</a:t>
              </a:r>
              <a:endParaRPr lang="en-US" b="1" dirty="0"/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5400000" flipH="1" flipV="1">
              <a:off x="2819400" y="548640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3200400" y="5486400"/>
              <a:ext cx="152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4876800" y="5486400"/>
              <a:ext cx="152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1066800" y="228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4</a:t>
              </a:r>
              <a:endParaRPr lang="en-US" b="1" dirty="0"/>
            </a:p>
          </p:txBody>
        </p:sp>
        <p:cxnSp>
          <p:nvCxnSpPr>
            <p:cNvPr id="47" name="Straight Connector 46"/>
            <p:cNvCxnSpPr/>
            <p:nvPr/>
          </p:nvCxnSpPr>
          <p:spPr>
            <a:xfrm rot="5400000">
              <a:off x="6629400" y="5486400"/>
              <a:ext cx="152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6400800" y="54864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1.5</a:t>
              </a:r>
              <a:endParaRPr lang="en-US" b="1" dirty="0"/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1447800" y="2971800"/>
              <a:ext cx="152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4648200" y="5486400"/>
              <a:ext cx="609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143000" y="2819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2</a:t>
              </a:r>
              <a:endParaRPr lang="en-US" b="1" dirty="0"/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1447800" y="1676400"/>
              <a:ext cx="152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447800" y="4191000"/>
              <a:ext cx="152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1143000" y="4038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143000" y="14478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3</a:t>
              </a:r>
              <a:endParaRPr lang="en-US" b="1" dirty="0"/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057400" y="1752600"/>
              <a:ext cx="1676400" cy="496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Onboard</a:t>
              </a:r>
              <a:endParaRPr lang="en-US" sz="2400" b="1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3810000" y="24384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No-Dominance</a:t>
              </a:r>
              <a:endParaRPr lang="en-US" sz="2400" b="1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6400800" y="4343400"/>
              <a:ext cx="1676400" cy="496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Onshore</a:t>
              </a:r>
              <a:endParaRPr lang="en-US" sz="2400" b="1" dirty="0"/>
            </a:p>
          </p:txBody>
        </p:sp>
        <p:cxnSp>
          <p:nvCxnSpPr>
            <p:cNvPr id="57" name="Straight Connector 56"/>
            <p:cNvCxnSpPr/>
            <p:nvPr/>
          </p:nvCxnSpPr>
          <p:spPr>
            <a:xfrm rot="10800000">
              <a:off x="1447800" y="4838700"/>
              <a:ext cx="152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1447800" y="3581400"/>
              <a:ext cx="152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1447800" y="2324100"/>
              <a:ext cx="152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>
              <a:off x="1447800" y="1028700"/>
              <a:ext cx="152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 flipH="1" flipV="1">
              <a:off x="2933700" y="4991100"/>
              <a:ext cx="685800" cy="304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 flipH="1" flipV="1">
              <a:off x="2209800" y="3581400"/>
              <a:ext cx="24384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V="1">
              <a:off x="3429000" y="1676400"/>
              <a:ext cx="1524000" cy="685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V="1">
              <a:off x="3505200" y="4800600"/>
              <a:ext cx="1447800" cy="685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343400" y="4191000"/>
              <a:ext cx="12192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4953000" y="2895600"/>
              <a:ext cx="2667000" cy="685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7620000" y="2590800"/>
              <a:ext cx="838200" cy="304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4953000" y="1676400"/>
              <a:ext cx="3505200" cy="304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 Technology Adoption Choice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 Technology Adoption Choice: Deterministic Analysis</a:t>
            </a:r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533400" y="1143000"/>
            <a:ext cx="8229600" cy="4876800"/>
            <a:chOff x="762001" y="228600"/>
            <a:chExt cx="7924799" cy="6132922"/>
          </a:xfrm>
        </p:grpSpPr>
        <p:sp>
          <p:nvSpPr>
            <p:cNvPr id="43" name="Rectangle 42"/>
            <p:cNvSpPr/>
            <p:nvPr/>
          </p:nvSpPr>
          <p:spPr>
            <a:xfrm>
              <a:off x="1524000" y="381000"/>
              <a:ext cx="6934200" cy="5105400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>
              <a:spLocks noChangeArrowheads="1"/>
            </p:cNvSpPr>
            <p:nvPr/>
          </p:nvSpPr>
          <p:spPr bwMode="auto">
            <a:xfrm rot="16200000">
              <a:off x="-1689557" y="2864096"/>
              <a:ext cx="533400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/>
                <a:t>LTD (years)</a:t>
              </a:r>
              <a:endParaRPr lang="en-US" sz="2200" b="1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295400" y="55626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0</a:t>
              </a:r>
              <a:endParaRPr lang="en-US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229600" y="5486400"/>
              <a:ext cx="457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2</a:t>
              </a:r>
              <a:endParaRPr lang="en-US" b="1" dirty="0"/>
            </a:p>
          </p:txBody>
        </p:sp>
        <p:sp>
          <p:nvSpPr>
            <p:cNvPr id="48" name="TextBox 47"/>
            <p:cNvSpPr txBox="1">
              <a:spLocks noChangeArrowheads="1"/>
            </p:cNvSpPr>
            <p:nvPr/>
          </p:nvSpPr>
          <p:spPr bwMode="auto">
            <a:xfrm>
              <a:off x="1524000" y="5930635"/>
              <a:ext cx="69342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200" b="1" dirty="0" smtClean="0"/>
                <a:t>Throughput  </a:t>
              </a:r>
              <a:r>
                <a:rPr lang="en-US" sz="2200" b="1" dirty="0"/>
                <a:t>(</a:t>
              </a:r>
              <a:r>
                <a:rPr lang="en-US" sz="2200" b="1" dirty="0" err="1" smtClean="0"/>
                <a:t>bcf</a:t>
              </a:r>
              <a:r>
                <a:rPr lang="en-US" sz="2200" b="1" dirty="0" smtClean="0"/>
                <a:t>/d)</a:t>
              </a:r>
              <a:endParaRPr lang="en-US" sz="22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971800" y="54864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0.5</a:t>
              </a:r>
              <a:endParaRPr lang="en-US" b="1" dirty="0"/>
            </a:p>
          </p:txBody>
        </p:sp>
        <p:cxnSp>
          <p:nvCxnSpPr>
            <p:cNvPr id="51" name="Straight Connector 50"/>
            <p:cNvCxnSpPr/>
            <p:nvPr/>
          </p:nvCxnSpPr>
          <p:spPr>
            <a:xfrm rot="5400000" flipH="1" flipV="1">
              <a:off x="2819400" y="548640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200400" y="5486400"/>
              <a:ext cx="152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4876800" y="5486400"/>
              <a:ext cx="152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1066800" y="2286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4</a:t>
              </a:r>
              <a:endParaRPr lang="en-US" b="1" dirty="0"/>
            </a:p>
          </p:txBody>
        </p:sp>
        <p:cxnSp>
          <p:nvCxnSpPr>
            <p:cNvPr id="55" name="Straight Connector 54"/>
            <p:cNvCxnSpPr/>
            <p:nvPr/>
          </p:nvCxnSpPr>
          <p:spPr>
            <a:xfrm rot="5400000">
              <a:off x="6629400" y="5486400"/>
              <a:ext cx="152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6400800" y="5486400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1.5</a:t>
              </a:r>
              <a:endParaRPr lang="en-US" b="1" dirty="0"/>
            </a:p>
          </p:txBody>
        </p:sp>
        <p:cxnSp>
          <p:nvCxnSpPr>
            <p:cNvPr id="58" name="Straight Connector 57"/>
            <p:cNvCxnSpPr/>
            <p:nvPr/>
          </p:nvCxnSpPr>
          <p:spPr>
            <a:xfrm>
              <a:off x="1447800" y="2971800"/>
              <a:ext cx="152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4648200" y="5486400"/>
              <a:ext cx="609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143000" y="28194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2</a:t>
              </a:r>
              <a:endParaRPr lang="en-US" b="1" dirty="0"/>
            </a:p>
          </p:txBody>
        </p:sp>
        <p:cxnSp>
          <p:nvCxnSpPr>
            <p:cNvPr id="62" name="Straight Connector 61"/>
            <p:cNvCxnSpPr/>
            <p:nvPr/>
          </p:nvCxnSpPr>
          <p:spPr>
            <a:xfrm>
              <a:off x="1447800" y="1676400"/>
              <a:ext cx="152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447800" y="4191000"/>
              <a:ext cx="152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1143000" y="40386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1</a:t>
              </a:r>
              <a:endParaRPr lang="en-US" b="1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143000" y="1447800"/>
              <a:ext cx="381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3</a:t>
              </a:r>
              <a:endParaRPr lang="en-US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2057400" y="1752600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OB</a:t>
              </a:r>
              <a:endParaRPr lang="en-US" sz="2400" b="1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657600" y="2590800"/>
              <a:ext cx="2362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No-Dominance</a:t>
              </a:r>
              <a:endParaRPr lang="en-US" sz="2400" b="1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400800" y="4343400"/>
              <a:ext cx="1676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OS</a:t>
              </a:r>
              <a:endParaRPr lang="en-US" sz="2400" b="1" dirty="0"/>
            </a:p>
          </p:txBody>
        </p:sp>
        <p:cxnSp>
          <p:nvCxnSpPr>
            <p:cNvPr id="77" name="Straight Connector 76"/>
            <p:cNvCxnSpPr/>
            <p:nvPr/>
          </p:nvCxnSpPr>
          <p:spPr>
            <a:xfrm rot="10800000">
              <a:off x="1447800" y="4838700"/>
              <a:ext cx="152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1447800" y="3581400"/>
              <a:ext cx="152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447800" y="2324100"/>
              <a:ext cx="152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1447800" y="1028700"/>
              <a:ext cx="15240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H="1" flipV="1">
              <a:off x="2933700" y="4991100"/>
              <a:ext cx="685800" cy="304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2209800" y="3581400"/>
              <a:ext cx="24384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flipV="1">
              <a:off x="3429000" y="1676400"/>
              <a:ext cx="1524000" cy="685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V="1">
              <a:off x="3505200" y="4800600"/>
              <a:ext cx="1447800" cy="685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 flipH="1" flipV="1">
              <a:off x="4343400" y="4191000"/>
              <a:ext cx="12192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4953000" y="2895600"/>
              <a:ext cx="2667000" cy="685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7620000" y="2590800"/>
              <a:ext cx="838200" cy="304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4953000" y="1676400"/>
              <a:ext cx="3505200" cy="3048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>
              <a:off x="1943100" y="3924300"/>
              <a:ext cx="3124200" cy="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3733800" y="4800600"/>
              <a:ext cx="1066800" cy="68580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 flipH="1" flipV="1">
              <a:off x="4191000" y="4191000"/>
              <a:ext cx="1219200" cy="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4800600" y="2895600"/>
              <a:ext cx="1600200" cy="68580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6400800" y="2514600"/>
              <a:ext cx="2057400" cy="38100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V="1">
              <a:off x="3505200" y="1676400"/>
              <a:ext cx="3124200" cy="68580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5791200" y="1371600"/>
              <a:ext cx="2667000" cy="53340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>
              <a:off x="5791200" y="1371600"/>
              <a:ext cx="838200" cy="304800"/>
            </a:xfrm>
            <a:prstGeom prst="line">
              <a:avLst/>
            </a:prstGeom>
            <a:ln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TextBox 99"/>
          <p:cNvSpPr txBox="1"/>
          <p:nvPr/>
        </p:nvSpPr>
        <p:spPr>
          <a:xfrm>
            <a:off x="0" y="60960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Deterministic models are adequate to support technology selection choices in extreme cases (high, low LTD), but unlikely to be so otherwise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tx2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Benefit of LNG Transshipment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18D7-8E75-4EAC-8FAF-C72A96E96EA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 rot="16200000">
            <a:off x="-1232357" y="3518357"/>
            <a:ext cx="335280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Calibri (Body)"/>
              </a:rPr>
              <a:t>NPV Difference ($B) </a:t>
            </a:r>
            <a:endParaRPr lang="en-US" sz="2200" b="1" dirty="0">
              <a:latin typeface="Calibri (Body)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1219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 No-Transshipment minus Transshipment</a:t>
            </a:r>
            <a:endParaRPr lang="en-US" sz="2400" b="1" dirty="0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5029200" y="5410200"/>
            <a:ext cx="37337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LNG Throughput  </a:t>
            </a:r>
            <a:r>
              <a:rPr lang="en-US" sz="2200" b="1" dirty="0"/>
              <a:t>(</a:t>
            </a:r>
            <a:r>
              <a:rPr lang="en-US" sz="2200" b="1" dirty="0" err="1" smtClean="0"/>
              <a:t>bcf</a:t>
            </a:r>
            <a:r>
              <a:rPr lang="en-US" sz="2200" b="1" dirty="0" smtClean="0"/>
              <a:t>/d)</a:t>
            </a:r>
            <a:endParaRPr lang="en-US" sz="22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76400"/>
            <a:ext cx="7696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0" y="58674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 LNG supply chains with OB technology should be developed only using dedicated LNGRVs rather than a mixture of these and conventional LNGCs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Benefit of LNG Transshipment: Deterministic Analysis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18D7-8E75-4EAC-8FAF-C72A96E96EA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 rot="16200000">
            <a:off x="-1156157" y="3175456"/>
            <a:ext cx="342900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Calibri (Body)"/>
              </a:rPr>
              <a:t>NPV Difference ($B) </a:t>
            </a:r>
            <a:endParaRPr lang="en-US" sz="2200" b="1" dirty="0">
              <a:latin typeface="Calibri (Body)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1219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 No-Transshipment minus Transshipment</a:t>
            </a:r>
            <a:endParaRPr lang="en-US" sz="2400" b="1" dirty="0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5105400" y="5410200"/>
            <a:ext cx="37337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/>
              <a:t>LNG Throughput  </a:t>
            </a:r>
            <a:r>
              <a:rPr lang="en-US" sz="2200" b="1" dirty="0"/>
              <a:t>(</a:t>
            </a:r>
            <a:r>
              <a:rPr lang="en-US" sz="2200" b="1" dirty="0" err="1" smtClean="0"/>
              <a:t>bcf</a:t>
            </a:r>
            <a:r>
              <a:rPr lang="en-US" sz="2200" b="1" dirty="0" smtClean="0"/>
              <a:t>/d)</a:t>
            </a:r>
            <a:endParaRPr lang="en-US" sz="2200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52600"/>
            <a:ext cx="7001726" cy="360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304800" y="6088559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Deterministic models are adequate to compare systems with and without transshipment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tx2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Impact of Modeling Uncertainty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8674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2954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CV of actual processing times can be in the range of 0.15 - 0.25 (</a:t>
            </a:r>
            <a:r>
              <a:rPr lang="en-US" sz="2200" b="1" dirty="0" err="1" smtClean="0"/>
              <a:t>Koenigsberg</a:t>
            </a:r>
            <a:r>
              <a:rPr lang="en-US" sz="2200" b="1" dirty="0" smtClean="0"/>
              <a:t> and Lam)</a:t>
            </a:r>
            <a:endParaRPr lang="en-US" sz="2200" b="1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81000" y="2057400"/>
          <a:ext cx="8382001" cy="3592747"/>
        </p:xfrm>
        <a:graphic>
          <a:graphicData uri="http://schemas.openxmlformats.org/drawingml/2006/table">
            <a:tbl>
              <a:tblPr/>
              <a:tblGrid>
                <a:gridCol w="1601973"/>
                <a:gridCol w="1601973"/>
                <a:gridCol w="1403498"/>
                <a:gridCol w="1261730"/>
                <a:gridCol w="1392865"/>
                <a:gridCol w="1119962"/>
              </a:tblGrid>
              <a:tr h="281536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CV = 0.15</a:t>
                      </a: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CV =0.25</a:t>
                      </a: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7461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692" marR="8692" marT="869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Throughput Loss</a:t>
                      </a: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NPV Loss</a:t>
                      </a:r>
                    </a:p>
                  </a:txBody>
                  <a:tcPr marL="8692" marR="8692" marT="8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Throughput Loss</a:t>
                      </a: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NPV Loss</a:t>
                      </a:r>
                    </a:p>
                  </a:txBody>
                  <a:tcPr marL="8692" marR="8692" marT="8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6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Onboard</a:t>
                      </a:r>
                    </a:p>
                  </a:txBody>
                  <a:tcPr marL="8692" marR="8692" marT="869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Exponential Model</a:t>
                      </a: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8692" marR="8692" marT="8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 $0.275B (0.9 %)</a:t>
                      </a:r>
                    </a:p>
                  </a:txBody>
                  <a:tcPr marL="8692" marR="8692" marT="8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8692" marR="8692" marT="8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 $0.275B (0.9 %)</a:t>
                      </a:r>
                    </a:p>
                  </a:txBody>
                  <a:tcPr marL="8692" marR="8692" marT="8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20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Deterministic Model</a:t>
                      </a: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6.31%</a:t>
                      </a:r>
                    </a:p>
                  </a:txBody>
                  <a:tcPr marL="8692" marR="8692" marT="8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$4.95B (5.3%)</a:t>
                      </a:r>
                    </a:p>
                  </a:txBody>
                  <a:tcPr marL="8692" marR="8692" marT="8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8.90%</a:t>
                      </a:r>
                    </a:p>
                  </a:txBody>
                  <a:tcPr marL="8692" marR="8692" marT="8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$6.47B (6.96%)</a:t>
                      </a:r>
                    </a:p>
                  </a:txBody>
                  <a:tcPr marL="8692" marR="8692" marT="8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84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4F81BD"/>
                          </a:solidFill>
                          <a:latin typeface="Calibri"/>
                        </a:rPr>
                        <a:t>Onshore</a:t>
                      </a:r>
                    </a:p>
                  </a:txBody>
                  <a:tcPr marL="8692" marR="8692" marT="869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Exponential Model</a:t>
                      </a: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4F81BD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8692" marR="8692" marT="8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4F81BD"/>
                          </a:solidFill>
                          <a:latin typeface="Calibri"/>
                        </a:rPr>
                        <a:t> $0.25B (0.65%)</a:t>
                      </a:r>
                    </a:p>
                  </a:txBody>
                  <a:tcPr marL="8692" marR="8692" marT="8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4F81BD"/>
                          </a:solidFill>
                          <a:latin typeface="Calibri"/>
                        </a:rPr>
                        <a:t>0%</a:t>
                      </a:r>
                    </a:p>
                  </a:txBody>
                  <a:tcPr marL="8692" marR="8692" marT="8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4F81BD"/>
                          </a:solidFill>
                          <a:latin typeface="Calibri"/>
                        </a:rPr>
                        <a:t> $0.25B (0.65 %)</a:t>
                      </a:r>
                    </a:p>
                  </a:txBody>
                  <a:tcPr marL="8692" marR="8692" marT="8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8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Deterministic Model</a:t>
                      </a:r>
                    </a:p>
                  </a:txBody>
                  <a:tcPr marL="8692" marR="8692" marT="869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4F81BD"/>
                          </a:solidFill>
                          <a:latin typeface="Calibri"/>
                        </a:rPr>
                        <a:t>3.89%</a:t>
                      </a:r>
                    </a:p>
                  </a:txBody>
                  <a:tcPr marL="8692" marR="8692" marT="8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4F81BD"/>
                          </a:solidFill>
                          <a:latin typeface="Calibri"/>
                        </a:rPr>
                        <a:t>$3.62B (3.44%)</a:t>
                      </a:r>
                    </a:p>
                  </a:txBody>
                  <a:tcPr marL="8692" marR="8692" marT="8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4F81BD"/>
                          </a:solidFill>
                          <a:latin typeface="Calibri"/>
                        </a:rPr>
                        <a:t>4.47%</a:t>
                      </a:r>
                    </a:p>
                  </a:txBody>
                  <a:tcPr marL="8692" marR="8692" marT="8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4F81BD"/>
                          </a:solidFill>
                          <a:latin typeface="Calibri"/>
                        </a:rPr>
                        <a:t>$4.25B (4.1%)</a:t>
                      </a:r>
                    </a:p>
                  </a:txBody>
                  <a:tcPr marL="8692" marR="8692" marT="86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6019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Errors due to ignoring variability (deterministic) is much significant than amplifying  (exponential) it.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18D7-8E75-4EAC-8FAF-C72A96E96EA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tx2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Autofit/>
          </a:bodyPr>
          <a:lstStyle/>
          <a:p>
            <a:r>
              <a:rPr lang="en-US" sz="2200" dirty="0" smtClean="0"/>
              <a:t>We study LNG </a:t>
            </a:r>
            <a:r>
              <a:rPr lang="en-US" sz="2200" dirty="0" err="1" smtClean="0"/>
              <a:t>regasification</a:t>
            </a:r>
            <a:r>
              <a:rPr lang="en-US" sz="2200" dirty="0" smtClean="0"/>
              <a:t> technology selection and capacity choices motivated by the recent developments in this industry</a:t>
            </a:r>
          </a:p>
          <a:p>
            <a:pPr>
              <a:buNone/>
            </a:pPr>
            <a:endParaRPr lang="en-US" sz="2200" dirty="0" smtClean="0"/>
          </a:p>
          <a:p>
            <a:pPr defTabSz="873161">
              <a:defRPr/>
            </a:pPr>
            <a:r>
              <a:rPr lang="en-US" sz="2200" dirty="0"/>
              <a:t>W</a:t>
            </a:r>
            <a:r>
              <a:rPr lang="en-US" sz="2200" dirty="0" smtClean="0"/>
              <a:t>e identify the conditions under which a specific </a:t>
            </a:r>
            <a:r>
              <a:rPr lang="en-US" sz="2200" dirty="0" err="1" smtClean="0"/>
              <a:t>regasification</a:t>
            </a:r>
            <a:r>
              <a:rPr lang="en-US" sz="2200" dirty="0" smtClean="0"/>
              <a:t> technology and its configuration is appropriate for adoption.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Some of our insights attribute a different role to the emerging technology than currently envisioned; others offer new perspectives on pressing issues encountered by LNG companies</a:t>
            </a:r>
          </a:p>
          <a:p>
            <a:endParaRPr lang="en-US" sz="2200" dirty="0" smtClean="0"/>
          </a:p>
          <a:p>
            <a:r>
              <a:rPr lang="en-US" sz="2200" dirty="0" smtClean="0"/>
              <a:t>We also analyzed the impact of modeling approach on strategic technology selection and capacity choice decisions.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Our models can be adapted to study a broader class of technology choice and configuration problems (e.g., Floating LNG liquefaction)</a:t>
            </a:r>
          </a:p>
          <a:p>
            <a:pPr lvl="1">
              <a:buNone/>
            </a:pPr>
            <a:endParaRPr lang="en-US" sz="2200" dirty="0" smtClean="0"/>
          </a:p>
          <a:p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18D7-8E75-4EAC-8FAF-C72A96E96EA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3400" y="3048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THANKS</a:t>
            </a:r>
          </a:p>
          <a:p>
            <a:pPr algn="ctr"/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QUESTIONS &amp; COMMENTS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5146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ERKUT SONMEZ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Boston College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Carroll School of Management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sonmeze@bc.edu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365125"/>
          </a:xfrm>
        </p:spPr>
        <p:txBody>
          <a:bodyPr/>
          <a:lstStyle/>
          <a:p>
            <a:fld id="{697018D7-8E75-4EAC-8FAF-C72A96E96EA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chemeClr val="bg1"/>
                </a:solidFill>
              </a:rPr>
              <a:t>Liquefied Natural Gas (LNG) Supply Chain </a:t>
            </a:r>
            <a:endParaRPr lang="en-US" sz="3800" dirty="0">
              <a:solidFill>
                <a:schemeClr val="bg1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981200"/>
            <a:ext cx="1905000" cy="194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2590800"/>
            <a:ext cx="17526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276600"/>
            <a:ext cx="17526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3886200"/>
            <a:ext cx="17526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http://www.wtrg.com/daily/ngfclose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648200"/>
            <a:ext cx="19812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10"/>
          <p:cNvSpPr txBox="1">
            <a:spLocks noChangeArrowheads="1"/>
          </p:cNvSpPr>
          <p:nvPr/>
        </p:nvSpPr>
        <p:spPr bwMode="auto">
          <a:xfrm>
            <a:off x="7467600" y="1295400"/>
            <a:ext cx="1524000" cy="61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Natural Gas Production</a:t>
            </a:r>
          </a:p>
        </p:txBody>
      </p: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5334000" y="1905000"/>
            <a:ext cx="1752600" cy="61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Liquefaction Plant</a:t>
            </a:r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3657600" y="2743200"/>
            <a:ext cx="1752600" cy="35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LNG Shipping</a:t>
            </a:r>
          </a:p>
        </p:txBody>
      </p:sp>
      <p:sp>
        <p:nvSpPr>
          <p:cNvPr id="26" name="TextBox 13"/>
          <p:cNvSpPr txBox="1">
            <a:spLocks noChangeArrowheads="1"/>
          </p:cNvSpPr>
          <p:nvPr/>
        </p:nvSpPr>
        <p:spPr bwMode="auto">
          <a:xfrm>
            <a:off x="1905000" y="3276600"/>
            <a:ext cx="1752600" cy="61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err="1">
                <a:latin typeface="Calibri" pitchFamily="34" charset="0"/>
              </a:rPr>
              <a:t>Regasification</a:t>
            </a:r>
            <a:r>
              <a:rPr lang="en-US" b="1" dirty="0">
                <a:latin typeface="Calibri" pitchFamily="34" charset="0"/>
              </a:rPr>
              <a:t> Terminal</a:t>
            </a:r>
          </a:p>
        </p:txBody>
      </p:sp>
      <p:sp>
        <p:nvSpPr>
          <p:cNvPr id="27" name="TextBox 200"/>
          <p:cNvSpPr txBox="1">
            <a:spLocks noChangeArrowheads="1"/>
          </p:cNvSpPr>
          <p:nvPr/>
        </p:nvSpPr>
        <p:spPr bwMode="auto">
          <a:xfrm>
            <a:off x="0" y="4191000"/>
            <a:ext cx="175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smtClean="0">
                <a:latin typeface="Calibri" pitchFamily="34" charset="0"/>
              </a:rPr>
              <a:t>Market</a:t>
            </a:r>
            <a:endParaRPr lang="en-US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chemeClr val="tx2"/>
          </a:solidFill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Regasification</a:t>
            </a:r>
            <a:r>
              <a:rPr lang="en-US" dirty="0" smtClean="0">
                <a:solidFill>
                  <a:schemeClr val="bg1"/>
                </a:solidFill>
              </a:rPr>
              <a:t> Technologies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9906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Two Types </a:t>
            </a:r>
            <a:endParaRPr lang="en-US" sz="2800" dirty="0"/>
          </a:p>
        </p:txBody>
      </p:sp>
      <p:grpSp>
        <p:nvGrpSpPr>
          <p:cNvPr id="3" name="Group 12"/>
          <p:cNvGrpSpPr/>
          <p:nvPr/>
        </p:nvGrpSpPr>
        <p:grpSpPr>
          <a:xfrm>
            <a:off x="228600" y="1240663"/>
            <a:ext cx="4038600" cy="5315627"/>
            <a:chOff x="304800" y="731169"/>
            <a:chExt cx="4038600" cy="5527613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4800" y="2689821"/>
              <a:ext cx="3886200" cy="3568961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304800" y="1897433"/>
              <a:ext cx="4038600" cy="769441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C00000"/>
                  </a:solidFill>
                </a:rPr>
                <a:t>Incumbent</a:t>
              </a:r>
            </a:p>
            <a:p>
              <a:pPr algn="ctr"/>
              <a:r>
                <a:rPr lang="en-US" sz="2200" b="1" dirty="0" smtClean="0">
                  <a:solidFill>
                    <a:srgbClr val="C00000"/>
                  </a:solidFill>
                </a:rPr>
                <a:t>Onshore-Terminal  </a:t>
              </a:r>
              <a:r>
                <a:rPr lang="en-US" sz="2200" b="1" dirty="0" err="1" smtClean="0">
                  <a:solidFill>
                    <a:srgbClr val="C00000"/>
                  </a:solidFill>
                </a:rPr>
                <a:t>Regasification</a:t>
              </a:r>
              <a:endParaRPr lang="en-US" sz="2200" b="1" dirty="0">
                <a:solidFill>
                  <a:srgbClr val="C00000"/>
                </a:solidFill>
              </a:endParaRPr>
            </a:p>
          </p:txBody>
        </p:sp>
        <p:sp>
          <p:nvSpPr>
            <p:cNvPr id="10" name="Down Arrow 9"/>
            <p:cNvSpPr/>
            <p:nvPr/>
          </p:nvSpPr>
          <p:spPr>
            <a:xfrm rot="2506342">
              <a:off x="3276990" y="731169"/>
              <a:ext cx="484632" cy="1145090"/>
            </a:xfrm>
            <a:prstGeom prst="downArrow">
              <a:avLst>
                <a:gd name="adj1" fmla="val 50000"/>
                <a:gd name="adj2" fmla="val 47856"/>
              </a:avLst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4572000" y="1371600"/>
            <a:ext cx="4038600" cy="1715113"/>
            <a:chOff x="4800600" y="1340328"/>
            <a:chExt cx="4038600" cy="1715113"/>
          </a:xfrm>
        </p:grpSpPr>
        <p:sp>
          <p:nvSpPr>
            <p:cNvPr id="8" name="TextBox 7"/>
            <p:cNvSpPr txBox="1"/>
            <p:nvPr/>
          </p:nvSpPr>
          <p:spPr>
            <a:xfrm>
              <a:off x="4800600" y="2286000"/>
              <a:ext cx="4038600" cy="769441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chemeClr val="accent3">
                      <a:lumMod val="75000"/>
                    </a:schemeClr>
                  </a:solidFill>
                </a:rPr>
                <a:t>Emerging</a:t>
              </a:r>
            </a:p>
            <a:p>
              <a:pPr algn="ctr"/>
              <a:r>
                <a:rPr lang="en-US" sz="2200" b="1" dirty="0" smtClean="0">
                  <a:solidFill>
                    <a:schemeClr val="accent3">
                      <a:lumMod val="75000"/>
                    </a:schemeClr>
                  </a:solidFill>
                </a:rPr>
                <a:t>Onboard </a:t>
              </a:r>
              <a:r>
                <a:rPr lang="en-US" sz="2200" b="1" dirty="0" err="1" smtClean="0">
                  <a:solidFill>
                    <a:schemeClr val="accent3">
                      <a:lumMod val="75000"/>
                    </a:schemeClr>
                  </a:solidFill>
                </a:rPr>
                <a:t>Regasification</a:t>
              </a:r>
              <a:r>
                <a:rPr lang="en-US" sz="2200" b="1" dirty="0" smtClean="0">
                  <a:solidFill>
                    <a:schemeClr val="accent3">
                      <a:lumMod val="75000"/>
                    </a:schemeClr>
                  </a:solidFill>
                </a:rPr>
                <a:t> </a:t>
              </a:r>
              <a:endParaRPr lang="en-US" sz="22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 rot="19578249">
              <a:off x="5588850" y="1340328"/>
              <a:ext cx="484632" cy="1065499"/>
            </a:xfrm>
            <a:prstGeom prst="downArrow">
              <a:avLst>
                <a:gd name="adj1" fmla="val 50000"/>
                <a:gd name="adj2" fmla="val 47856"/>
              </a:avLst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7010400" y="6324600"/>
            <a:ext cx="1981200" cy="365125"/>
          </a:xfrm>
        </p:spPr>
        <p:txBody>
          <a:bodyPr/>
          <a:lstStyle/>
          <a:p>
            <a:fld id="{697018D7-8E75-4EAC-8FAF-C72A96E96EA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20580261">
            <a:off x="2020691" y="5663590"/>
            <a:ext cx="1281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LNGC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124200"/>
            <a:ext cx="4191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22"/>
          <p:cNvGrpSpPr/>
          <p:nvPr/>
        </p:nvGrpSpPr>
        <p:grpSpPr>
          <a:xfrm>
            <a:off x="5791200" y="3200400"/>
            <a:ext cx="2514600" cy="2012950"/>
            <a:chOff x="5791200" y="3168650"/>
            <a:chExt cx="2362200" cy="1803460"/>
          </a:xfrm>
        </p:grpSpPr>
        <p:sp>
          <p:nvSpPr>
            <p:cNvPr id="19" name="TextBox 18"/>
            <p:cNvSpPr txBox="1"/>
            <p:nvPr/>
          </p:nvSpPr>
          <p:spPr>
            <a:xfrm>
              <a:off x="5791200" y="3168650"/>
              <a:ext cx="167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LNGRV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96000" y="4572000"/>
              <a:ext cx="2057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Deep-Water Port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2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Tradeoff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18D7-8E75-4EAC-8FAF-C72A96E96EA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609600" y="1295400"/>
          <a:ext cx="76962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5"/>
          <p:cNvGrpSpPr/>
          <p:nvPr/>
        </p:nvGrpSpPr>
        <p:grpSpPr>
          <a:xfrm>
            <a:off x="2209800" y="2133600"/>
            <a:ext cx="1295400" cy="480330"/>
            <a:chOff x="2400023" y="1183453"/>
            <a:chExt cx="1030979" cy="480330"/>
          </a:xfrm>
        </p:grpSpPr>
        <p:sp>
          <p:nvSpPr>
            <p:cNvPr id="7" name="Rounded Rectangle 6"/>
            <p:cNvSpPr/>
            <p:nvPr/>
          </p:nvSpPr>
          <p:spPr>
            <a:xfrm rot="240000">
              <a:off x="2400023" y="1183453"/>
              <a:ext cx="1030979" cy="48033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2000" dirty="0" smtClean="0"/>
                <a:t>Expensive</a:t>
              </a:r>
              <a:endParaRPr lang="en-US" sz="2000" dirty="0"/>
            </a:p>
          </p:txBody>
        </p:sp>
        <p:sp>
          <p:nvSpPr>
            <p:cNvPr id="8" name="Rounded Rectangle 4"/>
            <p:cNvSpPr/>
            <p:nvPr/>
          </p:nvSpPr>
          <p:spPr>
            <a:xfrm rot="240000">
              <a:off x="2423471" y="1206901"/>
              <a:ext cx="984083" cy="4334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kern="120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5257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QUESTION 1: Under what conditions should each </a:t>
            </a:r>
            <a:r>
              <a:rPr lang="en-US" sz="2200" b="1" dirty="0" err="1" smtClean="0"/>
              <a:t>regasification</a:t>
            </a:r>
            <a:r>
              <a:rPr lang="en-US" sz="2200" b="1" dirty="0" smtClean="0"/>
              <a:t> technology be adopted?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LNG Transshipment with Onboard Technology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18D7-8E75-4EAC-8FAF-C72A96E96EA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28600" y="5410200"/>
            <a:ext cx="861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QUESTION 2: If onboard technology is adopted, what is the potential benefit of LNG transshipment?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6248400"/>
            <a:ext cx="868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PRACTICE: Open Question (CEO of </a:t>
            </a:r>
            <a:r>
              <a:rPr lang="en-US" sz="2200" b="1" dirty="0" err="1" smtClean="0"/>
              <a:t>Excelerate</a:t>
            </a:r>
            <a:r>
              <a:rPr lang="en-US" sz="2200" b="1" dirty="0" smtClean="0"/>
              <a:t> Energy)</a:t>
            </a:r>
          </a:p>
          <a:p>
            <a:endParaRPr lang="en-US" sz="2200" dirty="0"/>
          </a:p>
        </p:txBody>
      </p:sp>
      <p:grpSp>
        <p:nvGrpSpPr>
          <p:cNvPr id="3" name="Group 21"/>
          <p:cNvGrpSpPr/>
          <p:nvPr/>
        </p:nvGrpSpPr>
        <p:grpSpPr>
          <a:xfrm>
            <a:off x="0" y="1143000"/>
            <a:ext cx="9144000" cy="3810000"/>
            <a:chOff x="0" y="1905000"/>
            <a:chExt cx="9144000" cy="4004700"/>
          </a:xfrm>
        </p:grpSpPr>
        <p:grpSp>
          <p:nvGrpSpPr>
            <p:cNvPr id="4" name="Group 3"/>
            <p:cNvGrpSpPr/>
            <p:nvPr/>
          </p:nvGrpSpPr>
          <p:grpSpPr>
            <a:xfrm flipH="1">
              <a:off x="0" y="3276597"/>
              <a:ext cx="2590798" cy="1371601"/>
              <a:chOff x="-286655" y="1676400"/>
              <a:chExt cx="9746512" cy="3986253"/>
            </a:xfrm>
          </p:grpSpPr>
          <p:pic>
            <p:nvPicPr>
              <p:cNvPr id="51" name="Picture 2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-286655" y="1965868"/>
                <a:ext cx="4013269" cy="1158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5" name="Group 5"/>
              <p:cNvGrpSpPr/>
              <p:nvPr/>
            </p:nvGrpSpPr>
            <p:grpSpPr>
              <a:xfrm>
                <a:off x="381000" y="3124193"/>
                <a:ext cx="6248400" cy="609599"/>
                <a:chOff x="1981200" y="2971800"/>
                <a:chExt cx="1875183" cy="430696"/>
              </a:xfrm>
            </p:grpSpPr>
            <p:sp>
              <p:nvSpPr>
                <p:cNvPr id="75" name="Freeform 74"/>
                <p:cNvSpPr/>
                <p:nvPr/>
              </p:nvSpPr>
              <p:spPr>
                <a:xfrm>
                  <a:off x="1981200" y="3200400"/>
                  <a:ext cx="1875183" cy="202096"/>
                </a:xfrm>
                <a:custGeom>
                  <a:avLst/>
                  <a:gdLst>
                    <a:gd name="connsiteX0" fmla="*/ 0 w 1875183"/>
                    <a:gd name="connsiteY0" fmla="*/ 202096 h 202096"/>
                    <a:gd name="connsiteX1" fmla="*/ 308113 w 1875183"/>
                    <a:gd name="connsiteY1" fmla="*/ 62948 h 202096"/>
                    <a:gd name="connsiteX2" fmla="*/ 745435 w 1875183"/>
                    <a:gd name="connsiteY2" fmla="*/ 192156 h 202096"/>
                    <a:gd name="connsiteX3" fmla="*/ 1133061 w 1875183"/>
                    <a:gd name="connsiteY3" fmla="*/ 53009 h 202096"/>
                    <a:gd name="connsiteX4" fmla="*/ 1441174 w 1875183"/>
                    <a:gd name="connsiteY4" fmla="*/ 152400 h 202096"/>
                    <a:gd name="connsiteX5" fmla="*/ 1808922 w 1875183"/>
                    <a:gd name="connsiteY5" fmla="*/ 23191 h 202096"/>
                    <a:gd name="connsiteX6" fmla="*/ 1838739 w 1875183"/>
                    <a:gd name="connsiteY6" fmla="*/ 13252 h 202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75183" h="202096">
                      <a:moveTo>
                        <a:pt x="0" y="202096"/>
                      </a:moveTo>
                      <a:cubicBezTo>
                        <a:pt x="91937" y="133350"/>
                        <a:pt x="183874" y="64605"/>
                        <a:pt x="308113" y="62948"/>
                      </a:cubicBezTo>
                      <a:cubicBezTo>
                        <a:pt x="432352" y="61291"/>
                        <a:pt x="607944" y="193813"/>
                        <a:pt x="745435" y="192156"/>
                      </a:cubicBezTo>
                      <a:cubicBezTo>
                        <a:pt x="882926" y="190499"/>
                        <a:pt x="1017104" y="59635"/>
                        <a:pt x="1133061" y="53009"/>
                      </a:cubicBezTo>
                      <a:cubicBezTo>
                        <a:pt x="1249018" y="46383"/>
                        <a:pt x="1328531" y="157370"/>
                        <a:pt x="1441174" y="152400"/>
                      </a:cubicBezTo>
                      <a:cubicBezTo>
                        <a:pt x="1553818" y="147430"/>
                        <a:pt x="1742661" y="46382"/>
                        <a:pt x="1808922" y="23191"/>
                      </a:cubicBezTo>
                      <a:cubicBezTo>
                        <a:pt x="1875183" y="0"/>
                        <a:pt x="1856961" y="6626"/>
                        <a:pt x="1838739" y="13252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Freeform 75"/>
                <p:cNvSpPr/>
                <p:nvPr/>
              </p:nvSpPr>
              <p:spPr>
                <a:xfrm>
                  <a:off x="1981200" y="2971800"/>
                  <a:ext cx="1875183" cy="202096"/>
                </a:xfrm>
                <a:custGeom>
                  <a:avLst/>
                  <a:gdLst>
                    <a:gd name="connsiteX0" fmla="*/ 0 w 1875183"/>
                    <a:gd name="connsiteY0" fmla="*/ 202096 h 202096"/>
                    <a:gd name="connsiteX1" fmla="*/ 308113 w 1875183"/>
                    <a:gd name="connsiteY1" fmla="*/ 62948 h 202096"/>
                    <a:gd name="connsiteX2" fmla="*/ 745435 w 1875183"/>
                    <a:gd name="connsiteY2" fmla="*/ 192156 h 202096"/>
                    <a:gd name="connsiteX3" fmla="*/ 1133061 w 1875183"/>
                    <a:gd name="connsiteY3" fmla="*/ 53009 h 202096"/>
                    <a:gd name="connsiteX4" fmla="*/ 1441174 w 1875183"/>
                    <a:gd name="connsiteY4" fmla="*/ 152400 h 202096"/>
                    <a:gd name="connsiteX5" fmla="*/ 1808922 w 1875183"/>
                    <a:gd name="connsiteY5" fmla="*/ 23191 h 202096"/>
                    <a:gd name="connsiteX6" fmla="*/ 1838739 w 1875183"/>
                    <a:gd name="connsiteY6" fmla="*/ 13252 h 2020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75183" h="202096">
                      <a:moveTo>
                        <a:pt x="0" y="202096"/>
                      </a:moveTo>
                      <a:cubicBezTo>
                        <a:pt x="91937" y="133350"/>
                        <a:pt x="183874" y="64605"/>
                        <a:pt x="308113" y="62948"/>
                      </a:cubicBezTo>
                      <a:cubicBezTo>
                        <a:pt x="432352" y="61291"/>
                        <a:pt x="607944" y="193813"/>
                        <a:pt x="745435" y="192156"/>
                      </a:cubicBezTo>
                      <a:cubicBezTo>
                        <a:pt x="882926" y="190499"/>
                        <a:pt x="1017104" y="59635"/>
                        <a:pt x="1133061" y="53009"/>
                      </a:cubicBezTo>
                      <a:cubicBezTo>
                        <a:pt x="1249018" y="46383"/>
                        <a:pt x="1328531" y="157370"/>
                        <a:pt x="1441174" y="152400"/>
                      </a:cubicBezTo>
                      <a:cubicBezTo>
                        <a:pt x="1553818" y="147430"/>
                        <a:pt x="1742661" y="46382"/>
                        <a:pt x="1808922" y="23191"/>
                      </a:cubicBezTo>
                      <a:cubicBezTo>
                        <a:pt x="1875183" y="0"/>
                        <a:pt x="1856961" y="6626"/>
                        <a:pt x="1838739" y="13252"/>
                      </a:cubicBezTo>
                    </a:path>
                  </a:pathLst>
                </a:cu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53" name="Picture 3" descr="C:\Documents and Settings\tepperuser\Local Settings\Temporary Internet Files\Content.IE5\8BSQWCX1\MCj03911620000[1].wm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5181338">
                <a:off x="1729933" y="3021900"/>
                <a:ext cx="415109" cy="419236"/>
              </a:xfrm>
              <a:prstGeom prst="rect">
                <a:avLst/>
              </a:prstGeom>
              <a:noFill/>
            </p:spPr>
          </p:pic>
          <p:pic>
            <p:nvPicPr>
              <p:cNvPr id="54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162801" y="2667000"/>
                <a:ext cx="2297056" cy="914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55" name="Straight Connector 54"/>
              <p:cNvCxnSpPr/>
              <p:nvPr/>
            </p:nvCxnSpPr>
            <p:spPr>
              <a:xfrm>
                <a:off x="3124200" y="5562600"/>
                <a:ext cx="2667000" cy="1588"/>
              </a:xfrm>
              <a:prstGeom prst="line">
                <a:avLst/>
              </a:prstGeom>
              <a:ln w="1301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rapezoid 55"/>
              <p:cNvSpPr/>
              <p:nvPr/>
            </p:nvSpPr>
            <p:spPr>
              <a:xfrm>
                <a:off x="2057400" y="2971800"/>
                <a:ext cx="381000" cy="533400"/>
              </a:xfrm>
              <a:prstGeom prst="trapezoid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/>
              <p:cNvCxnSpPr>
                <a:stCxn id="56" idx="2"/>
                <a:endCxn id="72" idx="0"/>
              </p:cNvCxnSpPr>
              <p:nvPr/>
            </p:nvCxnSpPr>
            <p:spPr>
              <a:xfrm rot="5400000">
                <a:off x="1347108" y="4378778"/>
                <a:ext cx="1774371" cy="2721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Freeform 57"/>
              <p:cNvSpPr/>
              <p:nvPr/>
            </p:nvSpPr>
            <p:spPr>
              <a:xfrm>
                <a:off x="6531642" y="1676400"/>
                <a:ext cx="418458" cy="3372983"/>
              </a:xfrm>
              <a:custGeom>
                <a:avLst/>
                <a:gdLst>
                  <a:gd name="connsiteX0" fmla="*/ 469900 w 469900"/>
                  <a:gd name="connsiteY0" fmla="*/ 0 h 4747986"/>
                  <a:gd name="connsiteX1" fmla="*/ 110671 w 469900"/>
                  <a:gd name="connsiteY1" fmla="*/ 489857 h 4747986"/>
                  <a:gd name="connsiteX2" fmla="*/ 350157 w 469900"/>
                  <a:gd name="connsiteY2" fmla="*/ 1262743 h 4747986"/>
                  <a:gd name="connsiteX3" fmla="*/ 1814 w 469900"/>
                  <a:gd name="connsiteY3" fmla="*/ 2057400 h 4747986"/>
                  <a:gd name="connsiteX4" fmla="*/ 361043 w 469900"/>
                  <a:gd name="connsiteY4" fmla="*/ 2808514 h 4747986"/>
                  <a:gd name="connsiteX5" fmla="*/ 78014 w 469900"/>
                  <a:gd name="connsiteY5" fmla="*/ 3526972 h 4747986"/>
                  <a:gd name="connsiteX6" fmla="*/ 350157 w 469900"/>
                  <a:gd name="connsiteY6" fmla="*/ 4321629 h 4747986"/>
                  <a:gd name="connsiteX7" fmla="*/ 143329 w 469900"/>
                  <a:gd name="connsiteY7" fmla="*/ 4680857 h 4747986"/>
                  <a:gd name="connsiteX8" fmla="*/ 121557 w 469900"/>
                  <a:gd name="connsiteY8" fmla="*/ 4724400 h 47479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9900" h="4747986">
                    <a:moveTo>
                      <a:pt x="469900" y="0"/>
                    </a:moveTo>
                    <a:cubicBezTo>
                      <a:pt x="300264" y="139700"/>
                      <a:pt x="130628" y="279400"/>
                      <a:pt x="110671" y="489857"/>
                    </a:cubicBezTo>
                    <a:cubicBezTo>
                      <a:pt x="90714" y="700314"/>
                      <a:pt x="368300" y="1001486"/>
                      <a:pt x="350157" y="1262743"/>
                    </a:cubicBezTo>
                    <a:cubicBezTo>
                      <a:pt x="332014" y="1524000"/>
                      <a:pt x="0" y="1799772"/>
                      <a:pt x="1814" y="2057400"/>
                    </a:cubicBezTo>
                    <a:cubicBezTo>
                      <a:pt x="3628" y="2315028"/>
                      <a:pt x="348343" y="2563585"/>
                      <a:pt x="361043" y="2808514"/>
                    </a:cubicBezTo>
                    <a:cubicBezTo>
                      <a:pt x="373743" y="3053443"/>
                      <a:pt x="79828" y="3274786"/>
                      <a:pt x="78014" y="3526972"/>
                    </a:cubicBezTo>
                    <a:cubicBezTo>
                      <a:pt x="76200" y="3779158"/>
                      <a:pt x="339271" y="4129315"/>
                      <a:pt x="350157" y="4321629"/>
                    </a:cubicBezTo>
                    <a:cubicBezTo>
                      <a:pt x="361043" y="4513943"/>
                      <a:pt x="181429" y="4613729"/>
                      <a:pt x="143329" y="4680857"/>
                    </a:cubicBezTo>
                    <a:cubicBezTo>
                      <a:pt x="105229" y="4747986"/>
                      <a:pt x="113393" y="4736193"/>
                      <a:pt x="121557" y="4724400"/>
                    </a:cubicBezTo>
                  </a:path>
                </a:pathLst>
              </a:custGeom>
              <a:ln w="444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9" name="Straight Connector 58"/>
              <p:cNvCxnSpPr/>
              <p:nvPr/>
            </p:nvCxnSpPr>
            <p:spPr>
              <a:xfrm>
                <a:off x="0" y="5638800"/>
                <a:ext cx="7010400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0" name="Picture 3" descr="C:\Documents and Settings\tepperuser\Local Settings\Temporary Internet Files\Content.IE5\8BSQWCX1\MCj03911620000[1].wm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5181338">
                <a:off x="1500747" y="3478551"/>
                <a:ext cx="410562" cy="414644"/>
              </a:xfrm>
              <a:prstGeom prst="rect">
                <a:avLst/>
              </a:prstGeom>
              <a:noFill/>
            </p:spPr>
          </p:pic>
          <p:pic>
            <p:nvPicPr>
              <p:cNvPr id="61" name="Picture 3" descr="C:\Documents and Settings\tepperuser\Local Settings\Temporary Internet Files\Content.IE5\8BSQWCX1\MCj03911620000[1].wm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5181338">
                <a:off x="1272148" y="3935750"/>
                <a:ext cx="410562" cy="414644"/>
              </a:xfrm>
              <a:prstGeom prst="rect">
                <a:avLst/>
              </a:prstGeom>
              <a:noFill/>
            </p:spPr>
          </p:pic>
          <p:pic>
            <p:nvPicPr>
              <p:cNvPr id="62" name="Picture 3" descr="C:\Documents and Settings\tepperuser\Local Settings\Temporary Internet Files\Content.IE5\8BSQWCX1\MCj03911620000[1].wm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5181338">
                <a:off x="1043548" y="4392951"/>
                <a:ext cx="410562" cy="414644"/>
              </a:xfrm>
              <a:prstGeom prst="rect">
                <a:avLst/>
              </a:prstGeom>
              <a:noFill/>
            </p:spPr>
          </p:pic>
          <p:pic>
            <p:nvPicPr>
              <p:cNvPr id="63" name="Picture 3" descr="C:\Documents and Settings\tepperuser\Local Settings\Temporary Internet Files\Content.IE5\8BSQWCX1\MCj03911620000[1].wm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5181338">
                <a:off x="814948" y="4850150"/>
                <a:ext cx="410562" cy="414644"/>
              </a:xfrm>
              <a:prstGeom prst="rect">
                <a:avLst/>
              </a:prstGeom>
              <a:noFill/>
            </p:spPr>
          </p:pic>
          <p:pic>
            <p:nvPicPr>
              <p:cNvPr id="64" name="Picture 3" descr="C:\Documents and Settings\tepperuser\Local Settings\Temporary Internet Files\Content.IE5\8BSQWCX1\MCj03911620000[1].wm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5181338">
                <a:off x="586348" y="5231150"/>
                <a:ext cx="410562" cy="414644"/>
              </a:xfrm>
              <a:prstGeom prst="rect">
                <a:avLst/>
              </a:prstGeom>
              <a:noFill/>
            </p:spPr>
          </p:pic>
          <p:pic>
            <p:nvPicPr>
              <p:cNvPr id="65" name="Picture 3" descr="C:\Documents and Settings\tepperuser\Local Settings\Temporary Internet Files\Content.IE5\8BSQWCX1\MCj03911620000[1].wm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2268183">
                <a:off x="2429638" y="2962009"/>
                <a:ext cx="410562" cy="414644"/>
              </a:xfrm>
              <a:prstGeom prst="rect">
                <a:avLst/>
              </a:prstGeom>
              <a:noFill/>
            </p:spPr>
          </p:pic>
          <p:pic>
            <p:nvPicPr>
              <p:cNvPr id="66" name="Picture 3" descr="C:\Documents and Settings\tepperuser\Local Settings\Temporary Internet Files\Content.IE5\8BSQWCX1\MCj03911620000[1].wm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2268183">
                <a:off x="2582038" y="3419208"/>
                <a:ext cx="410562" cy="414644"/>
              </a:xfrm>
              <a:prstGeom prst="rect">
                <a:avLst/>
              </a:prstGeom>
              <a:noFill/>
            </p:spPr>
          </p:pic>
          <p:pic>
            <p:nvPicPr>
              <p:cNvPr id="67" name="Picture 3" descr="C:\Documents and Settings\tepperuser\Local Settings\Temporary Internet Files\Content.IE5\8BSQWCX1\MCj03911620000[1].wm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2268183">
                <a:off x="2734438" y="3876407"/>
                <a:ext cx="410562" cy="414644"/>
              </a:xfrm>
              <a:prstGeom prst="rect">
                <a:avLst/>
              </a:prstGeom>
              <a:noFill/>
            </p:spPr>
          </p:pic>
          <p:pic>
            <p:nvPicPr>
              <p:cNvPr id="68" name="Picture 3" descr="C:\Documents and Settings\tepperuser\Local Settings\Temporary Internet Files\Content.IE5\8BSQWCX1\MCj03911620000[1].wm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2268183">
                <a:off x="2886837" y="4333607"/>
                <a:ext cx="410562" cy="414644"/>
              </a:xfrm>
              <a:prstGeom prst="rect">
                <a:avLst/>
              </a:prstGeom>
              <a:noFill/>
            </p:spPr>
          </p:pic>
          <p:pic>
            <p:nvPicPr>
              <p:cNvPr id="69" name="Picture 3" descr="C:\Documents and Settings\tepperuser\Local Settings\Temporary Internet Files\Content.IE5\8BSQWCX1\MCj03911620000[1].wm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2268183">
                <a:off x="3039238" y="4790809"/>
                <a:ext cx="410562" cy="414644"/>
              </a:xfrm>
              <a:prstGeom prst="rect">
                <a:avLst/>
              </a:prstGeom>
              <a:noFill/>
            </p:spPr>
          </p:pic>
          <p:pic>
            <p:nvPicPr>
              <p:cNvPr id="70" name="Picture 3" descr="C:\Documents and Settings\tepperuser\Local Settings\Temporary Internet Files\Content.IE5\8BSQWCX1\MCj03911620000[1].wm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rot="12268183">
                <a:off x="3191637" y="5248009"/>
                <a:ext cx="410562" cy="414644"/>
              </a:xfrm>
              <a:prstGeom prst="rect">
                <a:avLst/>
              </a:prstGeom>
              <a:noFill/>
            </p:spPr>
          </p:pic>
          <p:sp>
            <p:nvSpPr>
              <p:cNvPr id="71" name="Freeform 25"/>
              <p:cNvSpPr/>
              <p:nvPr/>
            </p:nvSpPr>
            <p:spPr>
              <a:xfrm>
                <a:off x="5845629" y="3341914"/>
                <a:ext cx="1502228" cy="2188029"/>
              </a:xfrm>
              <a:custGeom>
                <a:avLst/>
                <a:gdLst>
                  <a:gd name="connsiteX0" fmla="*/ 0 w 1502228"/>
                  <a:gd name="connsiteY0" fmla="*/ 2188029 h 2188029"/>
                  <a:gd name="connsiteX1" fmla="*/ 435428 w 1502228"/>
                  <a:gd name="connsiteY1" fmla="*/ 1872343 h 2188029"/>
                  <a:gd name="connsiteX2" fmla="*/ 849085 w 1502228"/>
                  <a:gd name="connsiteY2" fmla="*/ 391886 h 2188029"/>
                  <a:gd name="connsiteX3" fmla="*/ 1502228 w 1502228"/>
                  <a:gd name="connsiteY3" fmla="*/ 0 h 2188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02228" h="2188029">
                    <a:moveTo>
                      <a:pt x="0" y="2188029"/>
                    </a:moveTo>
                    <a:cubicBezTo>
                      <a:pt x="146957" y="2179864"/>
                      <a:pt x="293914" y="2171700"/>
                      <a:pt x="435428" y="1872343"/>
                    </a:cubicBezTo>
                    <a:cubicBezTo>
                      <a:pt x="576942" y="1572986"/>
                      <a:pt x="671285" y="703943"/>
                      <a:pt x="849085" y="391886"/>
                    </a:cubicBezTo>
                    <a:cubicBezTo>
                      <a:pt x="1026885" y="79829"/>
                      <a:pt x="1264556" y="39914"/>
                      <a:pt x="1502228" y="0"/>
                    </a:cubicBezTo>
                  </a:path>
                </a:pathLst>
              </a:custGeom>
              <a:ln w="539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2220686" y="4733471"/>
                <a:ext cx="903514" cy="859972"/>
              </a:xfrm>
              <a:custGeom>
                <a:avLst/>
                <a:gdLst>
                  <a:gd name="connsiteX0" fmla="*/ 0 w 903514"/>
                  <a:gd name="connsiteY0" fmla="*/ 546100 h 859972"/>
                  <a:gd name="connsiteX1" fmla="*/ 65314 w 903514"/>
                  <a:gd name="connsiteY1" fmla="*/ 600529 h 859972"/>
                  <a:gd name="connsiteX2" fmla="*/ 152400 w 903514"/>
                  <a:gd name="connsiteY2" fmla="*/ 110672 h 859972"/>
                  <a:gd name="connsiteX3" fmla="*/ 337457 w 903514"/>
                  <a:gd name="connsiteY3" fmla="*/ 12700 h 859972"/>
                  <a:gd name="connsiteX4" fmla="*/ 468085 w 903514"/>
                  <a:gd name="connsiteY4" fmla="*/ 186872 h 859972"/>
                  <a:gd name="connsiteX5" fmla="*/ 489857 w 903514"/>
                  <a:gd name="connsiteY5" fmla="*/ 752929 h 859972"/>
                  <a:gd name="connsiteX6" fmla="*/ 903514 w 903514"/>
                  <a:gd name="connsiteY6" fmla="*/ 829129 h 859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3514" h="859972">
                    <a:moveTo>
                      <a:pt x="0" y="546100"/>
                    </a:moveTo>
                    <a:cubicBezTo>
                      <a:pt x="19957" y="609600"/>
                      <a:pt x="39914" y="673100"/>
                      <a:pt x="65314" y="600529"/>
                    </a:cubicBezTo>
                    <a:cubicBezTo>
                      <a:pt x="90714" y="527958"/>
                      <a:pt x="107043" y="208643"/>
                      <a:pt x="152400" y="110672"/>
                    </a:cubicBezTo>
                    <a:cubicBezTo>
                      <a:pt x="197757" y="12701"/>
                      <a:pt x="284843" y="0"/>
                      <a:pt x="337457" y="12700"/>
                    </a:cubicBezTo>
                    <a:cubicBezTo>
                      <a:pt x="390071" y="25400"/>
                      <a:pt x="442685" y="63501"/>
                      <a:pt x="468085" y="186872"/>
                    </a:cubicBezTo>
                    <a:cubicBezTo>
                      <a:pt x="493485" y="310244"/>
                      <a:pt x="417286" y="645886"/>
                      <a:pt x="489857" y="752929"/>
                    </a:cubicBezTo>
                    <a:cubicBezTo>
                      <a:pt x="562428" y="859972"/>
                      <a:pt x="732971" y="844550"/>
                      <a:pt x="903514" y="829129"/>
                    </a:cubicBezTo>
                  </a:path>
                </a:pathLst>
              </a:cu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3" name="Straight Connector 72"/>
              <p:cNvCxnSpPr/>
              <p:nvPr/>
            </p:nvCxnSpPr>
            <p:spPr>
              <a:xfrm>
                <a:off x="3048000" y="3048000"/>
                <a:ext cx="2743200" cy="1588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5400000" flipH="1" flipV="1">
                <a:off x="4533900" y="4305300"/>
                <a:ext cx="2514600" cy="1588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881937" y="3352800"/>
              <a:ext cx="1262063" cy="934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95600" y="1981200"/>
              <a:ext cx="1066800" cy="575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ounded Rectangle 26"/>
            <p:cNvSpPr/>
            <p:nvPr/>
          </p:nvSpPr>
          <p:spPr>
            <a:xfrm>
              <a:off x="2057400" y="4724400"/>
              <a:ext cx="45719" cy="4571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91000" y="3429000"/>
              <a:ext cx="1258614" cy="9376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cxnSp>
          <p:nvCxnSpPr>
            <p:cNvPr id="31" name="Shape 30"/>
            <p:cNvCxnSpPr>
              <a:stCxn id="51" idx="0"/>
              <a:endCxn id="26" idx="1"/>
            </p:cNvCxnSpPr>
            <p:nvPr/>
          </p:nvCxnSpPr>
          <p:spPr>
            <a:xfrm rot="5400000" flipH="1" flipV="1">
              <a:off x="1922924" y="2403525"/>
              <a:ext cx="1107151" cy="838202"/>
            </a:xfrm>
            <a:prstGeom prst="curvedConnector2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hape 31"/>
            <p:cNvCxnSpPr>
              <a:stCxn id="26" idx="3"/>
              <a:endCxn id="30" idx="0"/>
            </p:cNvCxnSpPr>
            <p:nvPr/>
          </p:nvCxnSpPr>
          <p:spPr>
            <a:xfrm>
              <a:off x="3962400" y="2269050"/>
              <a:ext cx="857907" cy="1159950"/>
            </a:xfrm>
            <a:prstGeom prst="curvedConnector2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77000" y="5334000"/>
              <a:ext cx="1066800" cy="575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6248400" y="1905000"/>
              <a:ext cx="1066784" cy="499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2743200" y="5334000"/>
              <a:ext cx="1066784" cy="575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9" name="Shape 38"/>
            <p:cNvCxnSpPr>
              <a:stCxn id="30" idx="2"/>
              <a:endCxn id="38" idx="1"/>
            </p:cNvCxnSpPr>
            <p:nvPr/>
          </p:nvCxnSpPr>
          <p:spPr>
            <a:xfrm rot="5400000">
              <a:off x="3687563" y="4489105"/>
              <a:ext cx="1255167" cy="1010323"/>
            </a:xfrm>
            <a:prstGeom prst="curvedConnector2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hape 39"/>
            <p:cNvCxnSpPr>
              <a:stCxn id="38" idx="3"/>
              <a:endCxn id="27" idx="2"/>
            </p:cNvCxnSpPr>
            <p:nvPr/>
          </p:nvCxnSpPr>
          <p:spPr>
            <a:xfrm rot="10800000">
              <a:off x="2080260" y="4770120"/>
              <a:ext cx="662940" cy="851731"/>
            </a:xfrm>
            <a:prstGeom prst="curvedConnector2">
              <a:avLst/>
            </a:prstGeom>
            <a:ln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hape 40"/>
            <p:cNvCxnSpPr>
              <a:stCxn id="37" idx="3"/>
              <a:endCxn id="30" idx="0"/>
            </p:cNvCxnSpPr>
            <p:nvPr/>
          </p:nvCxnSpPr>
          <p:spPr>
            <a:xfrm rot="10800000" flipV="1">
              <a:off x="4820308" y="2154750"/>
              <a:ext cx="1428093" cy="1274250"/>
            </a:xfrm>
            <a:prstGeom prst="curvedConnector2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hape 41"/>
            <p:cNvCxnSpPr>
              <a:stCxn id="24" idx="0"/>
              <a:endCxn id="37" idx="1"/>
            </p:cNvCxnSpPr>
            <p:nvPr/>
          </p:nvCxnSpPr>
          <p:spPr>
            <a:xfrm rot="16200000" flipV="1">
              <a:off x="7315052" y="2154882"/>
              <a:ext cx="1198050" cy="1197785"/>
            </a:xfrm>
            <a:prstGeom prst="curvedConnector2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hape 42"/>
            <p:cNvCxnSpPr>
              <a:stCxn id="30" idx="2"/>
              <a:endCxn id="35" idx="1"/>
            </p:cNvCxnSpPr>
            <p:nvPr/>
          </p:nvCxnSpPr>
          <p:spPr>
            <a:xfrm rot="16200000" flipH="1">
              <a:off x="5021070" y="4165919"/>
              <a:ext cx="1255167" cy="1656693"/>
            </a:xfrm>
            <a:prstGeom prst="curvedConnector2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hape 43"/>
            <p:cNvCxnSpPr>
              <a:stCxn id="35" idx="3"/>
              <a:endCxn id="24" idx="2"/>
            </p:cNvCxnSpPr>
            <p:nvPr/>
          </p:nvCxnSpPr>
          <p:spPr>
            <a:xfrm flipV="1">
              <a:off x="7543800" y="4286996"/>
              <a:ext cx="969169" cy="1334854"/>
            </a:xfrm>
            <a:prstGeom prst="curvedConnector2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3429000" y="4343400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Ship to Ship     LNG Transfer</a:t>
              </a:r>
              <a:endParaRPr lang="en-US" b="1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895600" y="27432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70C0"/>
                  </a:solidFill>
                </a:rPr>
                <a:t>LNGRV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667000" y="50292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70C0"/>
                  </a:solidFill>
                </a:rPr>
                <a:t>LNGRV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172200" y="25908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LNGC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400800" y="5029200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C00000"/>
                  </a:solidFill>
                </a:rPr>
                <a:t>LNGC</a:t>
              </a:r>
              <a:endParaRPr lang="en-US" b="1" dirty="0">
                <a:solidFill>
                  <a:srgbClr val="C000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0" y="4953000"/>
              <a:ext cx="2362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Unloading: Offshore Deepwater Port</a:t>
              </a:r>
              <a:endParaRPr lang="en-US" b="1" dirty="0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7162800" y="3505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Liquefaction</a:t>
            </a:r>
          </a:p>
          <a:p>
            <a:pPr algn="ctr"/>
            <a:r>
              <a:rPr lang="en-US" b="1" dirty="0" smtClean="0"/>
              <a:t>Plant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tx2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Model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027" name="Content Placeholder 6"/>
          <p:cNvGraphicFramePr>
            <a:graphicFrameLocks noChangeAspect="1"/>
          </p:cNvGraphicFramePr>
          <p:nvPr/>
        </p:nvGraphicFramePr>
        <p:xfrm>
          <a:off x="685800" y="1524000"/>
          <a:ext cx="4186211" cy="2342742"/>
        </p:xfrm>
        <a:graphic>
          <a:graphicData uri="http://schemas.openxmlformats.org/presentationml/2006/ole">
            <p:oleObj spid="_x0000_s1027" name="Equation" r:id="rId4" imgW="1384200" imgH="774360" progId="Equation.3">
              <p:embed/>
            </p:oleObj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0" y="3810000"/>
            <a:ext cx="5181600" cy="1897797"/>
            <a:chOff x="0" y="3886200"/>
            <a:chExt cx="5181600" cy="2050197"/>
          </a:xfrm>
        </p:grpSpPr>
        <p:cxnSp>
          <p:nvCxnSpPr>
            <p:cNvPr id="10" name="Straight Arrow Connector 9"/>
            <p:cNvCxnSpPr/>
            <p:nvPr/>
          </p:nvCxnSpPr>
          <p:spPr>
            <a:xfrm rot="5400000">
              <a:off x="1104900" y="4000500"/>
              <a:ext cx="1066800" cy="8382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0" y="5105400"/>
              <a:ext cx="2667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Stochastic</a:t>
              </a:r>
            </a:p>
            <a:p>
              <a:pPr algn="ctr"/>
              <a:r>
                <a:rPr lang="en-US" sz="2400" b="1" dirty="0" smtClean="0"/>
                <a:t>(CQN, Simulation)</a:t>
              </a:r>
              <a:endParaRPr lang="en-US" sz="2400" b="1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6200000" flipH="1">
              <a:off x="2400300" y="4000500"/>
              <a:ext cx="1143000" cy="9144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743200" y="5105400"/>
              <a:ext cx="243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Deterministic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334000" y="1676400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N:</a:t>
            </a:r>
            <a:r>
              <a:rPr lang="en-US" sz="2400" dirty="0" smtClean="0"/>
              <a:t> Resource levels – number of LNGRVs, LNGCs and buoys</a:t>
            </a:r>
          </a:p>
          <a:p>
            <a:endParaRPr lang="en-US" sz="2400" dirty="0"/>
          </a:p>
          <a:p>
            <a:r>
              <a:rPr lang="en-US" sz="2400" b="1" dirty="0" smtClean="0"/>
              <a:t>X</a:t>
            </a:r>
            <a:r>
              <a:rPr lang="en-US" sz="2400" b="1" baseline="30000" dirty="0" smtClean="0"/>
              <a:t>T </a:t>
            </a:r>
            <a:r>
              <a:rPr lang="en-US" sz="2400" b="1" dirty="0" smtClean="0"/>
              <a:t>:</a:t>
            </a:r>
            <a:r>
              <a:rPr lang="en-US" sz="2400" dirty="0" smtClean="0"/>
              <a:t> Target LNG throughput requirement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8674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/>
              <a:t>QUESTION 3: What is the impact of modeling approach on strategic technology and capacity choices?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Field Study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18D7-8E75-4EAC-8FAF-C72A96E96EAB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228600" y="2133600"/>
            <a:ext cx="5105400" cy="3857535"/>
            <a:chOff x="228600" y="1752600"/>
            <a:chExt cx="5105400" cy="3548932"/>
          </a:xfrm>
        </p:grpSpPr>
        <p:sp>
          <p:nvSpPr>
            <p:cNvPr id="6" name="Rectangle 5"/>
            <p:cNvSpPr/>
            <p:nvPr/>
          </p:nvSpPr>
          <p:spPr>
            <a:xfrm>
              <a:off x="228600" y="2819400"/>
              <a:ext cx="1676400" cy="1219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 smtClean="0"/>
            </a:p>
            <a:p>
              <a:pPr algn="ctr"/>
              <a:r>
                <a:rPr lang="en-US" sz="2000" b="1" dirty="0" smtClean="0"/>
                <a:t>Louisiana</a:t>
              </a:r>
            </a:p>
            <a:p>
              <a:pPr algn="ctr"/>
              <a:r>
                <a:rPr lang="en-US" sz="2000" b="1" dirty="0" smtClean="0"/>
                <a:t>USA</a:t>
              </a:r>
            </a:p>
            <a:p>
              <a:pPr algn="ctr"/>
              <a:r>
                <a:rPr lang="en-US" sz="2000" dirty="0" err="1" smtClean="0"/>
                <a:t>Regasification</a:t>
              </a:r>
              <a:endParaRPr lang="en-US" sz="2000" dirty="0" smtClean="0"/>
            </a:p>
            <a:p>
              <a:pPr algn="ctr"/>
              <a:r>
                <a:rPr lang="en-US" sz="2000" dirty="0" smtClean="0"/>
                <a:t>Terminal </a:t>
              </a:r>
            </a:p>
            <a:p>
              <a:pPr algn="ctr"/>
              <a:endParaRPr lang="en-US" sz="20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733800" y="2819400"/>
              <a:ext cx="1600200" cy="121920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/>
                <a:t>EGYPT</a:t>
              </a:r>
            </a:p>
            <a:p>
              <a:pPr algn="ctr"/>
              <a:r>
                <a:rPr lang="en-US" sz="2000" dirty="0" smtClean="0"/>
                <a:t>Liquefaction</a:t>
              </a:r>
            </a:p>
            <a:p>
              <a:pPr algn="ctr"/>
              <a:r>
                <a:rPr lang="en-US" sz="2000" dirty="0" smtClean="0"/>
                <a:t>Plant</a:t>
              </a:r>
              <a:endParaRPr lang="en-US" sz="2000" dirty="0"/>
            </a:p>
          </p:txBody>
        </p:sp>
        <p:cxnSp>
          <p:nvCxnSpPr>
            <p:cNvPr id="9" name="Elbow Connector 8"/>
            <p:cNvCxnSpPr>
              <a:stCxn id="7" idx="0"/>
              <a:endCxn id="6" idx="0"/>
            </p:cNvCxnSpPr>
            <p:nvPr/>
          </p:nvCxnSpPr>
          <p:spPr>
            <a:xfrm rot="16200000" flipV="1">
              <a:off x="2800414" y="1085850"/>
              <a:ext cx="1461" cy="3467100"/>
            </a:xfrm>
            <a:prstGeom prst="bentConnector3">
              <a:avLst>
                <a:gd name="adj1" fmla="val 43616135"/>
              </a:avLst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Elbow Connector 11"/>
            <p:cNvCxnSpPr>
              <a:stCxn id="6" idx="2"/>
              <a:endCxn id="7" idx="2"/>
            </p:cNvCxnSpPr>
            <p:nvPr/>
          </p:nvCxnSpPr>
          <p:spPr>
            <a:xfrm rot="16200000" flipH="1">
              <a:off x="2800414" y="2305049"/>
              <a:ext cx="1461" cy="3467100"/>
            </a:xfrm>
            <a:prstGeom prst="bentConnector3">
              <a:avLst>
                <a:gd name="adj1" fmla="val 50491577"/>
              </a:avLst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2057400" y="1752600"/>
              <a:ext cx="1524000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15 days</a:t>
              </a:r>
              <a:endParaRPr lang="en-US" sz="24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57400" y="4876800"/>
              <a:ext cx="1524000" cy="424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15 days</a:t>
              </a:r>
              <a:endParaRPr lang="en-US" sz="24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00600" y="18288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Loading port service time (mean): 1 day</a:t>
            </a:r>
          </a:p>
          <a:p>
            <a:r>
              <a:rPr lang="en-US" sz="2000" dirty="0" smtClean="0"/>
              <a:t>Unloading port service time (mean):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Onshore: 1 day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Onboard: 7 days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6019800" y="3505200"/>
            <a:ext cx="312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Ship Cargo Capacity: 3bcf</a:t>
            </a:r>
          </a:p>
          <a:p>
            <a:r>
              <a:rPr lang="en-US" sz="2000" dirty="0" smtClean="0"/>
              <a:t>LNGRV: $275M</a:t>
            </a:r>
          </a:p>
          <a:p>
            <a:r>
              <a:rPr lang="en-US" sz="2000" dirty="0" smtClean="0"/>
              <a:t>LNGC: $250M</a:t>
            </a:r>
          </a:p>
          <a:p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876800" y="5226784"/>
            <a:ext cx="3657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Onshore terminal: $1.5B</a:t>
            </a:r>
          </a:p>
          <a:p>
            <a:r>
              <a:rPr lang="en-US" sz="2000" dirty="0" smtClean="0"/>
              <a:t>Deep-water port (1 buoy): $70M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219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Parameters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18D7-8E75-4EAC-8FAF-C72A96E96EA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NYMEX Natural Gas Futures Prices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13716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Forward Curve as of 8/8/2008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178867" y="3083868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$\MMBTU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6096000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Project life time: 25 years  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609600" y="1905000"/>
          <a:ext cx="80772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018D7-8E75-4EAC-8FAF-C72A96E96EA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Technology Comparison: Onboard </a:t>
            </a:r>
            <a:r>
              <a:rPr lang="en-US" sz="3600" dirty="0" err="1" smtClean="0">
                <a:solidFill>
                  <a:schemeClr val="bg1"/>
                </a:solidFill>
              </a:rPr>
              <a:t>vs</a:t>
            </a:r>
            <a:r>
              <a:rPr lang="en-US" sz="3600" dirty="0" smtClean="0">
                <a:solidFill>
                  <a:schemeClr val="bg1"/>
                </a:solidFill>
              </a:rPr>
              <a:t> Onshore 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362200"/>
            <a:ext cx="8686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1600200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 Incumbent onshore terminal based </a:t>
            </a:r>
            <a:r>
              <a:rPr lang="en-US" sz="2200" b="1" dirty="0" err="1" smtClean="0"/>
              <a:t>regasification</a:t>
            </a:r>
            <a:endParaRPr lang="en-US" sz="2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648200" y="16002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Emerging onboard </a:t>
            </a:r>
            <a:r>
              <a:rPr lang="en-US" sz="2200" b="1" dirty="0" err="1" smtClean="0"/>
              <a:t>regasification</a:t>
            </a:r>
            <a:r>
              <a:rPr lang="en-US" sz="2200" b="1" dirty="0" smtClean="0"/>
              <a:t> without transshipment</a:t>
            </a:r>
            <a:endParaRPr lang="en-US" sz="2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9555</TotalTime>
  <Words>715</Words>
  <Application>Microsoft Office PowerPoint</Application>
  <PresentationFormat>On-screen Show (4:3)</PresentationFormat>
  <Paragraphs>207</Paragraphs>
  <Slides>16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Equation</vt:lpstr>
      <vt:lpstr>Slide 1</vt:lpstr>
      <vt:lpstr>Liquefied Natural Gas (LNG) Supply Chain </vt:lpstr>
      <vt:lpstr>Regasification Technologies</vt:lpstr>
      <vt:lpstr>Tradeoff</vt:lpstr>
      <vt:lpstr>LNG Transshipment with Onboard Technology</vt:lpstr>
      <vt:lpstr>Model</vt:lpstr>
      <vt:lpstr>Field Study</vt:lpstr>
      <vt:lpstr>NYMEX Natural Gas Futures Prices</vt:lpstr>
      <vt:lpstr>Technology Comparison: Onboard vs Onshore </vt:lpstr>
      <vt:lpstr> Technology Adoption Choice</vt:lpstr>
      <vt:lpstr> Technology Adoption Choice: Deterministic Analysis</vt:lpstr>
      <vt:lpstr>Benefit of LNG Transshipment</vt:lpstr>
      <vt:lpstr>Benefit of LNG Transshipment: Deterministic Analysis</vt:lpstr>
      <vt:lpstr>Impact of Modeling Uncertainty</vt:lpstr>
      <vt:lpstr>Conclusions</vt:lpstr>
      <vt:lpstr>Slide 16</vt:lpstr>
    </vt:vector>
  </TitlesOfParts>
  <Company>Boston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sonmeze</dc:creator>
  <cp:lastModifiedBy>Bruce</cp:lastModifiedBy>
  <cp:revision>120</cp:revision>
  <dcterms:created xsi:type="dcterms:W3CDTF">2010-11-01T18:45:37Z</dcterms:created>
  <dcterms:modified xsi:type="dcterms:W3CDTF">2010-11-14T18:05:47Z</dcterms:modified>
</cp:coreProperties>
</file>